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rompt Medium" charset="1" panose="00000600000000000000"/>
      <p:regular r:id="rId19"/>
    </p:embeddedFont>
    <p:embeddedFont>
      <p:font typeface="Mukta Light" charset="1" panose="020B0000000000000000"/>
      <p:regular r:id="rId20"/>
    </p:embeddedFont>
    <p:embeddedFont>
      <p:font typeface="Mukta Bold" charset="1" panose="020B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Slides/notesSlide2.xml" Type="http://schemas.openxmlformats.org/officeDocument/2006/relationships/notesSlide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notesSlides/notesSlide8.xml" Type="http://schemas.openxmlformats.org/officeDocument/2006/relationships/notesSlide"/><Relationship Id="rId29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6.png" Type="http://schemas.openxmlformats.org/officeDocument/2006/relationships/image"/><Relationship Id="rId4" Target="../media/image1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6.png" Type="http://schemas.openxmlformats.org/officeDocument/2006/relationships/image"/><Relationship Id="rId4" Target="../media/image1.png" Type="http://schemas.openxmlformats.org/officeDocument/2006/relationships/image"/><Relationship Id="rId5" Target="../media/image7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0" y="0"/>
            <a:ext cx="6405445" cy="10287000"/>
          </a:xfrm>
          <a:custGeom>
            <a:avLst/>
            <a:gdLst/>
            <a:ahLst/>
            <a:cxnLst/>
            <a:rect r="r" b="b" t="t" l="l"/>
            <a:pathLst>
              <a:path h="10287000" w="6405445">
                <a:moveTo>
                  <a:pt x="0" y="0"/>
                </a:moveTo>
                <a:lnTo>
                  <a:pt x="6405445" y="0"/>
                </a:lnTo>
                <a:lnTo>
                  <a:pt x="640544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5641" t="0" r="-14544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11665" y="606358"/>
            <a:ext cx="10064098" cy="259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DataFlow: An SQL LLM Agent for Intelligent Database Interaction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11665" y="3584757"/>
            <a:ext cx="9227344" cy="1112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7"/>
              </a:lnSpc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An intelligent assistant enabling natural language queries on SQL databases.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66247" y="4746612"/>
            <a:ext cx="5318180" cy="2452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6"/>
              </a:lnSpc>
            </a:pPr>
            <a:r>
              <a:rPr lang="en-US" sz="2437" b="true">
                <a:solidFill>
                  <a:srgbClr val="FFFFFF"/>
                </a:solidFill>
                <a:latin typeface="Mukta Bold"/>
                <a:ea typeface="Mukta Bold"/>
                <a:cs typeface="Mukta Bold"/>
                <a:sym typeface="Mukta Bold"/>
              </a:rPr>
              <a:t>Presented By:</a:t>
            </a:r>
          </a:p>
          <a:p>
            <a:pPr algn="ctr">
              <a:lnSpc>
                <a:spcPts val="3936"/>
              </a:lnSpc>
              <a:spcBef>
                <a:spcPct val="0"/>
              </a:spcBef>
            </a:pPr>
            <a:r>
              <a:rPr lang="en-US" sz="2437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Utkarsh Prajapati (2101660100061)</a:t>
            </a:r>
          </a:p>
          <a:p>
            <a:pPr algn="ctr">
              <a:lnSpc>
                <a:spcPts val="3936"/>
              </a:lnSpc>
              <a:spcBef>
                <a:spcPct val="0"/>
              </a:spcBef>
            </a:pPr>
            <a:r>
              <a:rPr lang="en-US" sz="2437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Anish Chauhan      (2101660100013)</a:t>
            </a:r>
          </a:p>
          <a:p>
            <a:pPr algn="ctr">
              <a:lnSpc>
                <a:spcPts val="3936"/>
              </a:lnSpc>
              <a:spcBef>
                <a:spcPct val="0"/>
              </a:spcBef>
            </a:pPr>
            <a:r>
              <a:rPr lang="en-US" sz="2437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 </a:t>
            </a:r>
            <a:r>
              <a:rPr lang="en-US" sz="2437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Adarsh                       (2101660100007)</a:t>
            </a:r>
          </a:p>
          <a:p>
            <a:pPr algn="ctr">
              <a:lnSpc>
                <a:spcPts val="3937"/>
              </a:lnSpc>
              <a:spcBef>
                <a:spcPct val="0"/>
              </a:spcBef>
            </a:pPr>
            <a:r>
              <a:rPr lang="en-US" sz="2437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 </a:t>
            </a:r>
            <a:r>
              <a:rPr lang="en-US" sz="2437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Anshil Gautam       (2101660100017) 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393288" y="7685135"/>
            <a:ext cx="10064098" cy="1618081"/>
            <a:chOff x="0" y="0"/>
            <a:chExt cx="13418797" cy="215744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57441" cy="2157441"/>
            </a:xfrm>
            <a:custGeom>
              <a:avLst/>
              <a:gdLst/>
              <a:ahLst/>
              <a:cxnLst/>
              <a:rect r="r" b="b" t="t" l="l"/>
              <a:pathLst>
                <a:path h="2157441" w="2157441">
                  <a:moveTo>
                    <a:pt x="0" y="0"/>
                  </a:moveTo>
                  <a:lnTo>
                    <a:pt x="2157441" y="0"/>
                  </a:lnTo>
                  <a:lnTo>
                    <a:pt x="2157441" y="2157441"/>
                  </a:lnTo>
                  <a:lnTo>
                    <a:pt x="0" y="21574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2550759" y="69070"/>
              <a:ext cx="10868038" cy="19145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37"/>
                </a:lnSpc>
                <a:spcBef>
                  <a:spcPct val="0"/>
                </a:spcBef>
              </a:pPr>
              <a:r>
                <a:rPr lang="en-US" sz="2437">
                  <a:solidFill>
                    <a:srgbClr val="FFFFFF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Department of Computer Science &amp; Engineering</a:t>
              </a:r>
            </a:p>
            <a:p>
              <a:pPr algn="ctr">
                <a:lnSpc>
                  <a:spcPts val="3937"/>
                </a:lnSpc>
                <a:spcBef>
                  <a:spcPct val="0"/>
                </a:spcBef>
              </a:pPr>
              <a:r>
                <a:rPr lang="en-US" sz="2437">
                  <a:solidFill>
                    <a:srgbClr val="FFFFFF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Dr. Ambedkar Institute of Technology for Divyangjan (AITD), Kanpur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-65196" y="0"/>
            <a:ext cx="8611225" cy="10287000"/>
          </a:xfrm>
          <a:custGeom>
            <a:avLst/>
            <a:gdLst/>
            <a:ahLst/>
            <a:cxnLst/>
            <a:rect r="r" b="b" t="t" l="l"/>
            <a:pathLst>
              <a:path h="10287000" w="8611225">
                <a:moveTo>
                  <a:pt x="0" y="0"/>
                </a:moveTo>
                <a:lnTo>
                  <a:pt x="8611225" y="0"/>
                </a:lnTo>
                <a:lnTo>
                  <a:pt x="861122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760" t="0" r="-26541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144000" y="3614609"/>
            <a:ext cx="6149829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4884410"/>
            <a:ext cx="8114267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7"/>
              </a:lnSpc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We appreciate your time and interest in DataFlow.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5741957"/>
            <a:ext cx="8114267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7"/>
              </a:lnSpc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Questions and feedback are welcome.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786485"/>
          </a:xfrm>
          <a:custGeom>
            <a:avLst/>
            <a:gdLst/>
            <a:ahLst/>
            <a:cxnLst/>
            <a:rect r="r" b="b" t="t" l="l"/>
            <a:pathLst>
              <a:path h="3786485" w="18288000">
                <a:moveTo>
                  <a:pt x="0" y="0"/>
                </a:moveTo>
                <a:lnTo>
                  <a:pt x="18288000" y="0"/>
                </a:lnTo>
                <a:lnTo>
                  <a:pt x="18288000" y="3786485"/>
                </a:lnTo>
                <a:lnTo>
                  <a:pt x="0" y="37864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8" r="0" b="-5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608611"/>
            <a:ext cx="16199198" cy="15795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2"/>
              </a:lnSpc>
            </a:pPr>
            <a:r>
              <a:rPr lang="en-US" sz="5050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The Challenge: Why Is Database Interaction Often Difficult?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55340" y="6759922"/>
            <a:ext cx="5194995" cy="2690515"/>
            <a:chOff x="0" y="0"/>
            <a:chExt cx="6926660" cy="35873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48" y="6350"/>
              <a:ext cx="6913973" cy="3574669"/>
            </a:xfrm>
            <a:custGeom>
              <a:avLst/>
              <a:gdLst/>
              <a:ahLst/>
              <a:cxnLst/>
              <a:rect r="r" b="b" t="t" l="l"/>
              <a:pathLst>
                <a:path h="3574669" w="6913973">
                  <a:moveTo>
                    <a:pt x="0" y="169672"/>
                  </a:moveTo>
                  <a:cubicBezTo>
                    <a:pt x="0" y="75946"/>
                    <a:pt x="76044" y="0"/>
                    <a:pt x="169862" y="0"/>
                  </a:cubicBezTo>
                  <a:lnTo>
                    <a:pt x="6744110" y="0"/>
                  </a:lnTo>
                  <a:cubicBezTo>
                    <a:pt x="6837928" y="0"/>
                    <a:pt x="6913973" y="75946"/>
                    <a:pt x="6913973" y="169672"/>
                  </a:cubicBezTo>
                  <a:lnTo>
                    <a:pt x="6913973" y="3404997"/>
                  </a:lnTo>
                  <a:cubicBezTo>
                    <a:pt x="6913973" y="3498723"/>
                    <a:pt x="6837928" y="3574669"/>
                    <a:pt x="6744110" y="3574669"/>
                  </a:cubicBezTo>
                  <a:lnTo>
                    <a:pt x="169862" y="3574669"/>
                  </a:lnTo>
                  <a:cubicBezTo>
                    <a:pt x="76044" y="3574669"/>
                    <a:pt x="0" y="3498723"/>
                    <a:pt x="0" y="3404997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26669" cy="3587369"/>
            </a:xfrm>
            <a:custGeom>
              <a:avLst/>
              <a:gdLst/>
              <a:ahLst/>
              <a:cxnLst/>
              <a:rect r="r" b="b" t="t" l="l"/>
              <a:pathLst>
                <a:path h="3587369" w="6926669">
                  <a:moveTo>
                    <a:pt x="0" y="176022"/>
                  </a:moveTo>
                  <a:cubicBezTo>
                    <a:pt x="0" y="78740"/>
                    <a:pt x="78965" y="0"/>
                    <a:pt x="176210" y="0"/>
                  </a:cubicBezTo>
                  <a:lnTo>
                    <a:pt x="6750458" y="0"/>
                  </a:lnTo>
                  <a:lnTo>
                    <a:pt x="6750458" y="6350"/>
                  </a:lnTo>
                  <a:lnTo>
                    <a:pt x="6750458" y="0"/>
                  </a:lnTo>
                  <a:cubicBezTo>
                    <a:pt x="6847831" y="0"/>
                    <a:pt x="6926669" y="78740"/>
                    <a:pt x="6926669" y="176022"/>
                  </a:cubicBezTo>
                  <a:lnTo>
                    <a:pt x="6920321" y="176022"/>
                  </a:lnTo>
                  <a:lnTo>
                    <a:pt x="6926669" y="176022"/>
                  </a:lnTo>
                  <a:lnTo>
                    <a:pt x="6926669" y="3411347"/>
                  </a:lnTo>
                  <a:lnTo>
                    <a:pt x="6920321" y="3411347"/>
                  </a:lnTo>
                  <a:lnTo>
                    <a:pt x="6926669" y="3411347"/>
                  </a:lnTo>
                  <a:cubicBezTo>
                    <a:pt x="6926669" y="3508502"/>
                    <a:pt x="6847704" y="3587369"/>
                    <a:pt x="6750458" y="3587369"/>
                  </a:cubicBezTo>
                  <a:lnTo>
                    <a:pt x="6750458" y="3581019"/>
                  </a:lnTo>
                  <a:lnTo>
                    <a:pt x="6750458" y="3587369"/>
                  </a:lnTo>
                  <a:lnTo>
                    <a:pt x="176210" y="3587369"/>
                  </a:lnTo>
                  <a:lnTo>
                    <a:pt x="176210" y="3581019"/>
                  </a:lnTo>
                  <a:lnTo>
                    <a:pt x="176210" y="3587369"/>
                  </a:lnTo>
                  <a:cubicBezTo>
                    <a:pt x="78965" y="3587369"/>
                    <a:pt x="0" y="3508502"/>
                    <a:pt x="0" y="3411347"/>
                  </a:cubicBezTo>
                  <a:lnTo>
                    <a:pt x="0" y="176022"/>
                  </a:lnTo>
                  <a:lnTo>
                    <a:pt x="6348" y="176022"/>
                  </a:lnTo>
                  <a:lnTo>
                    <a:pt x="0" y="176022"/>
                  </a:lnTo>
                  <a:moveTo>
                    <a:pt x="12695" y="176022"/>
                  </a:moveTo>
                  <a:lnTo>
                    <a:pt x="12695" y="3411347"/>
                  </a:lnTo>
                  <a:lnTo>
                    <a:pt x="6348" y="3411347"/>
                  </a:lnTo>
                  <a:lnTo>
                    <a:pt x="12695" y="3411347"/>
                  </a:lnTo>
                  <a:cubicBezTo>
                    <a:pt x="12695" y="3501517"/>
                    <a:pt x="85947" y="3574669"/>
                    <a:pt x="176210" y="3574669"/>
                  </a:cubicBezTo>
                  <a:lnTo>
                    <a:pt x="6750458" y="3574669"/>
                  </a:lnTo>
                  <a:cubicBezTo>
                    <a:pt x="6840848" y="3574669"/>
                    <a:pt x="6913973" y="3501517"/>
                    <a:pt x="6913973" y="3411347"/>
                  </a:cubicBezTo>
                  <a:lnTo>
                    <a:pt x="6913973" y="176022"/>
                  </a:lnTo>
                  <a:cubicBezTo>
                    <a:pt x="6913973" y="85852"/>
                    <a:pt x="6840721" y="12700"/>
                    <a:pt x="6750458" y="12700"/>
                  </a:cubicBezTo>
                  <a:lnTo>
                    <a:pt x="176210" y="12700"/>
                  </a:lnTo>
                  <a:lnTo>
                    <a:pt x="176210" y="6350"/>
                  </a:lnTo>
                  <a:lnTo>
                    <a:pt x="176210" y="12700"/>
                  </a:lnTo>
                  <a:cubicBezTo>
                    <a:pt x="85947" y="12700"/>
                    <a:pt x="12695" y="85852"/>
                    <a:pt x="12695" y="176022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372492" y="7058025"/>
            <a:ext cx="3365748" cy="439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Technical Barrier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72492" y="7584281"/>
            <a:ext cx="4562624" cy="106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SQL requires specialized knowledge, limiting access for many users.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545610" y="6759922"/>
            <a:ext cx="5196929" cy="2690515"/>
            <a:chOff x="0" y="0"/>
            <a:chExt cx="6929238" cy="358735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6916547" cy="3574669"/>
            </a:xfrm>
            <a:custGeom>
              <a:avLst/>
              <a:gdLst/>
              <a:ahLst/>
              <a:cxnLst/>
              <a:rect r="r" b="b" t="t" l="l"/>
              <a:pathLst>
                <a:path h="3574669" w="6916547">
                  <a:moveTo>
                    <a:pt x="0" y="169672"/>
                  </a:moveTo>
                  <a:cubicBezTo>
                    <a:pt x="0" y="75946"/>
                    <a:pt x="76073" y="0"/>
                    <a:pt x="169926" y="0"/>
                  </a:cubicBezTo>
                  <a:lnTo>
                    <a:pt x="6746621" y="0"/>
                  </a:lnTo>
                  <a:cubicBezTo>
                    <a:pt x="6840474" y="0"/>
                    <a:pt x="6916547" y="75946"/>
                    <a:pt x="6916547" y="169672"/>
                  </a:cubicBezTo>
                  <a:lnTo>
                    <a:pt x="6916547" y="3404997"/>
                  </a:lnTo>
                  <a:cubicBezTo>
                    <a:pt x="6916547" y="3498723"/>
                    <a:pt x="6840474" y="3574669"/>
                    <a:pt x="6746621" y="3574669"/>
                  </a:cubicBezTo>
                  <a:lnTo>
                    <a:pt x="169926" y="3574669"/>
                  </a:lnTo>
                  <a:cubicBezTo>
                    <a:pt x="76073" y="3574669"/>
                    <a:pt x="0" y="3498723"/>
                    <a:pt x="0" y="3404997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929247" cy="3587369"/>
            </a:xfrm>
            <a:custGeom>
              <a:avLst/>
              <a:gdLst/>
              <a:ahLst/>
              <a:cxnLst/>
              <a:rect r="r" b="b" t="t" l="l"/>
              <a:pathLst>
                <a:path h="3587369" w="6929247">
                  <a:moveTo>
                    <a:pt x="0" y="176022"/>
                  </a:moveTo>
                  <a:cubicBezTo>
                    <a:pt x="0" y="78740"/>
                    <a:pt x="78994" y="0"/>
                    <a:pt x="176276" y="0"/>
                  </a:cubicBezTo>
                  <a:lnTo>
                    <a:pt x="6752971" y="0"/>
                  </a:lnTo>
                  <a:lnTo>
                    <a:pt x="6752971" y="6350"/>
                  </a:lnTo>
                  <a:lnTo>
                    <a:pt x="6752971" y="0"/>
                  </a:lnTo>
                  <a:cubicBezTo>
                    <a:pt x="6850380" y="0"/>
                    <a:pt x="6929247" y="78740"/>
                    <a:pt x="6929247" y="176022"/>
                  </a:cubicBezTo>
                  <a:lnTo>
                    <a:pt x="6922897" y="176022"/>
                  </a:lnTo>
                  <a:lnTo>
                    <a:pt x="6929247" y="176022"/>
                  </a:lnTo>
                  <a:lnTo>
                    <a:pt x="6929247" y="3411347"/>
                  </a:lnTo>
                  <a:lnTo>
                    <a:pt x="6922897" y="3411347"/>
                  </a:lnTo>
                  <a:lnTo>
                    <a:pt x="6929247" y="3411347"/>
                  </a:lnTo>
                  <a:cubicBezTo>
                    <a:pt x="6929247" y="3508502"/>
                    <a:pt x="6850252" y="3587369"/>
                    <a:pt x="6752971" y="3587369"/>
                  </a:cubicBezTo>
                  <a:lnTo>
                    <a:pt x="6752971" y="3581019"/>
                  </a:lnTo>
                  <a:lnTo>
                    <a:pt x="6752971" y="3587369"/>
                  </a:lnTo>
                  <a:lnTo>
                    <a:pt x="176276" y="3587369"/>
                  </a:lnTo>
                  <a:lnTo>
                    <a:pt x="176276" y="3581019"/>
                  </a:lnTo>
                  <a:lnTo>
                    <a:pt x="176276" y="3587369"/>
                  </a:lnTo>
                  <a:cubicBezTo>
                    <a:pt x="78994" y="3587369"/>
                    <a:pt x="0" y="3508502"/>
                    <a:pt x="0" y="3411347"/>
                  </a:cubicBezTo>
                  <a:lnTo>
                    <a:pt x="0" y="176022"/>
                  </a:lnTo>
                  <a:lnTo>
                    <a:pt x="6350" y="176022"/>
                  </a:lnTo>
                  <a:lnTo>
                    <a:pt x="0" y="176022"/>
                  </a:lnTo>
                  <a:moveTo>
                    <a:pt x="12700" y="176022"/>
                  </a:moveTo>
                  <a:lnTo>
                    <a:pt x="12700" y="3411347"/>
                  </a:lnTo>
                  <a:lnTo>
                    <a:pt x="6350" y="3411347"/>
                  </a:lnTo>
                  <a:lnTo>
                    <a:pt x="12700" y="3411347"/>
                  </a:lnTo>
                  <a:cubicBezTo>
                    <a:pt x="12700" y="3501517"/>
                    <a:pt x="85979" y="3574669"/>
                    <a:pt x="176276" y="3574669"/>
                  </a:cubicBezTo>
                  <a:lnTo>
                    <a:pt x="6752971" y="3574669"/>
                  </a:lnTo>
                  <a:cubicBezTo>
                    <a:pt x="6843395" y="3574669"/>
                    <a:pt x="6916547" y="3501517"/>
                    <a:pt x="6916547" y="3411347"/>
                  </a:cubicBezTo>
                  <a:lnTo>
                    <a:pt x="6916547" y="176022"/>
                  </a:lnTo>
                  <a:cubicBezTo>
                    <a:pt x="6916547" y="85852"/>
                    <a:pt x="6843268" y="12700"/>
                    <a:pt x="6752971" y="12700"/>
                  </a:cubicBezTo>
                  <a:lnTo>
                    <a:pt x="176276" y="12700"/>
                  </a:lnTo>
                  <a:lnTo>
                    <a:pt x="176276" y="6350"/>
                  </a:lnTo>
                  <a:lnTo>
                    <a:pt x="176276" y="12700"/>
                  </a:lnTo>
                  <a:cubicBezTo>
                    <a:pt x="85979" y="12700"/>
                    <a:pt x="12700" y="85852"/>
                    <a:pt x="12700" y="176022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862762" y="7058025"/>
            <a:ext cx="3365748" cy="439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Complexity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862762" y="7584281"/>
            <a:ext cx="4562624" cy="106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Manual query writing is error-prone and time-consuming.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035879" y="6759922"/>
            <a:ext cx="5196929" cy="2690515"/>
            <a:chOff x="0" y="0"/>
            <a:chExt cx="6929238" cy="358735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6916547" cy="3574669"/>
            </a:xfrm>
            <a:custGeom>
              <a:avLst/>
              <a:gdLst/>
              <a:ahLst/>
              <a:cxnLst/>
              <a:rect r="r" b="b" t="t" l="l"/>
              <a:pathLst>
                <a:path h="3574669" w="6916547">
                  <a:moveTo>
                    <a:pt x="0" y="169672"/>
                  </a:moveTo>
                  <a:cubicBezTo>
                    <a:pt x="0" y="75946"/>
                    <a:pt x="76073" y="0"/>
                    <a:pt x="169926" y="0"/>
                  </a:cubicBezTo>
                  <a:lnTo>
                    <a:pt x="6746621" y="0"/>
                  </a:lnTo>
                  <a:cubicBezTo>
                    <a:pt x="6840474" y="0"/>
                    <a:pt x="6916547" y="75946"/>
                    <a:pt x="6916547" y="169672"/>
                  </a:cubicBezTo>
                  <a:lnTo>
                    <a:pt x="6916547" y="3404997"/>
                  </a:lnTo>
                  <a:cubicBezTo>
                    <a:pt x="6916547" y="3498723"/>
                    <a:pt x="6840474" y="3574669"/>
                    <a:pt x="6746621" y="3574669"/>
                  </a:cubicBezTo>
                  <a:lnTo>
                    <a:pt x="169926" y="3574669"/>
                  </a:lnTo>
                  <a:cubicBezTo>
                    <a:pt x="76073" y="3574669"/>
                    <a:pt x="0" y="3498723"/>
                    <a:pt x="0" y="3404997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929247" cy="3587369"/>
            </a:xfrm>
            <a:custGeom>
              <a:avLst/>
              <a:gdLst/>
              <a:ahLst/>
              <a:cxnLst/>
              <a:rect r="r" b="b" t="t" l="l"/>
              <a:pathLst>
                <a:path h="3587369" w="6929247">
                  <a:moveTo>
                    <a:pt x="0" y="176022"/>
                  </a:moveTo>
                  <a:cubicBezTo>
                    <a:pt x="0" y="78740"/>
                    <a:pt x="78994" y="0"/>
                    <a:pt x="176276" y="0"/>
                  </a:cubicBezTo>
                  <a:lnTo>
                    <a:pt x="6752971" y="0"/>
                  </a:lnTo>
                  <a:lnTo>
                    <a:pt x="6752971" y="6350"/>
                  </a:lnTo>
                  <a:lnTo>
                    <a:pt x="6752971" y="0"/>
                  </a:lnTo>
                  <a:cubicBezTo>
                    <a:pt x="6850380" y="0"/>
                    <a:pt x="6929247" y="78740"/>
                    <a:pt x="6929247" y="176022"/>
                  </a:cubicBezTo>
                  <a:lnTo>
                    <a:pt x="6922897" y="176022"/>
                  </a:lnTo>
                  <a:lnTo>
                    <a:pt x="6929247" y="176022"/>
                  </a:lnTo>
                  <a:lnTo>
                    <a:pt x="6929247" y="3411347"/>
                  </a:lnTo>
                  <a:lnTo>
                    <a:pt x="6922897" y="3411347"/>
                  </a:lnTo>
                  <a:lnTo>
                    <a:pt x="6929247" y="3411347"/>
                  </a:lnTo>
                  <a:cubicBezTo>
                    <a:pt x="6929247" y="3508502"/>
                    <a:pt x="6850252" y="3587369"/>
                    <a:pt x="6752971" y="3587369"/>
                  </a:cubicBezTo>
                  <a:lnTo>
                    <a:pt x="6752971" y="3581019"/>
                  </a:lnTo>
                  <a:lnTo>
                    <a:pt x="6752971" y="3587369"/>
                  </a:lnTo>
                  <a:lnTo>
                    <a:pt x="176276" y="3587369"/>
                  </a:lnTo>
                  <a:lnTo>
                    <a:pt x="176276" y="3581019"/>
                  </a:lnTo>
                  <a:lnTo>
                    <a:pt x="176276" y="3587369"/>
                  </a:lnTo>
                  <a:cubicBezTo>
                    <a:pt x="78994" y="3587369"/>
                    <a:pt x="0" y="3508502"/>
                    <a:pt x="0" y="3411347"/>
                  </a:cubicBezTo>
                  <a:lnTo>
                    <a:pt x="0" y="176022"/>
                  </a:lnTo>
                  <a:lnTo>
                    <a:pt x="6350" y="176022"/>
                  </a:lnTo>
                  <a:lnTo>
                    <a:pt x="0" y="176022"/>
                  </a:lnTo>
                  <a:moveTo>
                    <a:pt x="12700" y="176022"/>
                  </a:moveTo>
                  <a:lnTo>
                    <a:pt x="12700" y="3411347"/>
                  </a:lnTo>
                  <a:lnTo>
                    <a:pt x="6350" y="3411347"/>
                  </a:lnTo>
                  <a:lnTo>
                    <a:pt x="12700" y="3411347"/>
                  </a:lnTo>
                  <a:cubicBezTo>
                    <a:pt x="12700" y="3501517"/>
                    <a:pt x="85979" y="3574669"/>
                    <a:pt x="176276" y="3574669"/>
                  </a:cubicBezTo>
                  <a:lnTo>
                    <a:pt x="6752971" y="3574669"/>
                  </a:lnTo>
                  <a:cubicBezTo>
                    <a:pt x="6843395" y="3574669"/>
                    <a:pt x="6916547" y="3501517"/>
                    <a:pt x="6916547" y="3411347"/>
                  </a:cubicBezTo>
                  <a:lnTo>
                    <a:pt x="6916547" y="176022"/>
                  </a:lnTo>
                  <a:cubicBezTo>
                    <a:pt x="6916547" y="85852"/>
                    <a:pt x="6843268" y="12700"/>
                    <a:pt x="6752971" y="12700"/>
                  </a:cubicBezTo>
                  <a:lnTo>
                    <a:pt x="176276" y="12700"/>
                  </a:lnTo>
                  <a:lnTo>
                    <a:pt x="176276" y="6350"/>
                  </a:lnTo>
                  <a:lnTo>
                    <a:pt x="176276" y="12700"/>
                  </a:lnTo>
                  <a:cubicBezTo>
                    <a:pt x="85979" y="12700"/>
                    <a:pt x="12700" y="85852"/>
                    <a:pt x="12700" y="176022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353033" y="7058025"/>
            <a:ext cx="3365748" cy="439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Data Accessibility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353033" y="7584281"/>
            <a:ext cx="4562624" cy="1549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Non-technical users struggle to retrieve meaningful insights from data.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58602" y="3119289"/>
            <a:ext cx="628799" cy="628799"/>
            <a:chOff x="0" y="0"/>
            <a:chExt cx="838398" cy="8383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350" y="6350"/>
              <a:ext cx="825754" cy="825754"/>
            </a:xfrm>
            <a:custGeom>
              <a:avLst/>
              <a:gdLst/>
              <a:ahLst/>
              <a:cxnLst/>
              <a:rect r="r" b="b" t="t" l="l"/>
              <a:pathLst>
                <a:path h="825754" w="825754">
                  <a:moveTo>
                    <a:pt x="0" y="154178"/>
                  </a:moveTo>
                  <a:cubicBezTo>
                    <a:pt x="0" y="68961"/>
                    <a:pt x="68961" y="0"/>
                    <a:pt x="154178" y="0"/>
                  </a:cubicBezTo>
                  <a:lnTo>
                    <a:pt x="671576" y="0"/>
                  </a:lnTo>
                  <a:cubicBezTo>
                    <a:pt x="756666" y="0"/>
                    <a:pt x="825754" y="68961"/>
                    <a:pt x="825754" y="154178"/>
                  </a:cubicBezTo>
                  <a:lnTo>
                    <a:pt x="825754" y="671576"/>
                  </a:lnTo>
                  <a:cubicBezTo>
                    <a:pt x="825754" y="756666"/>
                    <a:pt x="756793" y="825754"/>
                    <a:pt x="671576" y="825754"/>
                  </a:cubicBezTo>
                  <a:lnTo>
                    <a:pt x="154178" y="825754"/>
                  </a:lnTo>
                  <a:cubicBezTo>
                    <a:pt x="68961" y="825754"/>
                    <a:pt x="0" y="756666"/>
                    <a:pt x="0" y="671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38454" cy="838454"/>
            </a:xfrm>
            <a:custGeom>
              <a:avLst/>
              <a:gdLst/>
              <a:ahLst/>
              <a:cxnLst/>
              <a:rect r="r" b="b" t="t" l="l"/>
              <a:pathLst>
                <a:path h="838454" w="838454">
                  <a:moveTo>
                    <a:pt x="0" y="160528"/>
                  </a:moveTo>
                  <a:cubicBezTo>
                    <a:pt x="0" y="71882"/>
                    <a:pt x="71882" y="0"/>
                    <a:pt x="160528" y="0"/>
                  </a:cubicBezTo>
                  <a:lnTo>
                    <a:pt x="677926" y="0"/>
                  </a:lnTo>
                  <a:lnTo>
                    <a:pt x="677926" y="6350"/>
                  </a:lnTo>
                  <a:lnTo>
                    <a:pt x="677926" y="0"/>
                  </a:lnTo>
                  <a:cubicBezTo>
                    <a:pt x="766572" y="0"/>
                    <a:pt x="838454" y="71882"/>
                    <a:pt x="838454" y="160528"/>
                  </a:cubicBezTo>
                  <a:lnTo>
                    <a:pt x="832104" y="160528"/>
                  </a:lnTo>
                  <a:lnTo>
                    <a:pt x="838454" y="160528"/>
                  </a:lnTo>
                  <a:lnTo>
                    <a:pt x="838454" y="677926"/>
                  </a:lnTo>
                  <a:lnTo>
                    <a:pt x="832104" y="677926"/>
                  </a:lnTo>
                  <a:lnTo>
                    <a:pt x="838454" y="677926"/>
                  </a:lnTo>
                  <a:cubicBezTo>
                    <a:pt x="838454" y="766572"/>
                    <a:pt x="766572" y="838454"/>
                    <a:pt x="677926" y="838454"/>
                  </a:cubicBezTo>
                  <a:lnTo>
                    <a:pt x="677926" y="832104"/>
                  </a:lnTo>
                  <a:lnTo>
                    <a:pt x="677926" y="838454"/>
                  </a:lnTo>
                  <a:lnTo>
                    <a:pt x="160528" y="838454"/>
                  </a:lnTo>
                  <a:lnTo>
                    <a:pt x="160528" y="832104"/>
                  </a:lnTo>
                  <a:lnTo>
                    <a:pt x="160528" y="838454"/>
                  </a:lnTo>
                  <a:cubicBezTo>
                    <a:pt x="71882" y="838454"/>
                    <a:pt x="0" y="766572"/>
                    <a:pt x="0" y="677926"/>
                  </a:cubicBezTo>
                  <a:lnTo>
                    <a:pt x="0" y="160528"/>
                  </a:lnTo>
                  <a:lnTo>
                    <a:pt x="6350" y="160528"/>
                  </a:lnTo>
                  <a:lnTo>
                    <a:pt x="0" y="160528"/>
                  </a:lnTo>
                  <a:moveTo>
                    <a:pt x="12700" y="160528"/>
                  </a:moveTo>
                  <a:lnTo>
                    <a:pt x="12700" y="677926"/>
                  </a:lnTo>
                  <a:lnTo>
                    <a:pt x="6350" y="677926"/>
                  </a:lnTo>
                  <a:lnTo>
                    <a:pt x="12700" y="677926"/>
                  </a:lnTo>
                  <a:cubicBezTo>
                    <a:pt x="12700" y="759587"/>
                    <a:pt x="78867" y="825754"/>
                    <a:pt x="160528" y="825754"/>
                  </a:cubicBezTo>
                  <a:lnTo>
                    <a:pt x="677926" y="825754"/>
                  </a:lnTo>
                  <a:cubicBezTo>
                    <a:pt x="759587" y="825754"/>
                    <a:pt x="825754" y="759587"/>
                    <a:pt x="825754" y="677926"/>
                  </a:cubicBezTo>
                  <a:lnTo>
                    <a:pt x="825754" y="160528"/>
                  </a:lnTo>
                  <a:cubicBezTo>
                    <a:pt x="825754" y="78867"/>
                    <a:pt x="759587" y="12700"/>
                    <a:pt x="677926" y="12700"/>
                  </a:cubicBezTo>
                  <a:lnTo>
                    <a:pt x="160528" y="12700"/>
                  </a:lnTo>
                  <a:lnTo>
                    <a:pt x="160528" y="6350"/>
                  </a:lnTo>
                  <a:lnTo>
                    <a:pt x="160528" y="12700"/>
                  </a:lnTo>
                  <a:cubicBezTo>
                    <a:pt x="78867" y="12700"/>
                    <a:pt x="12700" y="78867"/>
                    <a:pt x="12700" y="160528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58602" y="4752082"/>
            <a:ext cx="628799" cy="628799"/>
            <a:chOff x="0" y="0"/>
            <a:chExt cx="838398" cy="8383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25754" cy="825754"/>
            </a:xfrm>
            <a:custGeom>
              <a:avLst/>
              <a:gdLst/>
              <a:ahLst/>
              <a:cxnLst/>
              <a:rect r="r" b="b" t="t" l="l"/>
              <a:pathLst>
                <a:path h="825754" w="825754">
                  <a:moveTo>
                    <a:pt x="0" y="154178"/>
                  </a:moveTo>
                  <a:cubicBezTo>
                    <a:pt x="0" y="68961"/>
                    <a:pt x="68961" y="0"/>
                    <a:pt x="154178" y="0"/>
                  </a:cubicBezTo>
                  <a:lnTo>
                    <a:pt x="671576" y="0"/>
                  </a:lnTo>
                  <a:cubicBezTo>
                    <a:pt x="756666" y="0"/>
                    <a:pt x="825754" y="68961"/>
                    <a:pt x="825754" y="154178"/>
                  </a:cubicBezTo>
                  <a:lnTo>
                    <a:pt x="825754" y="671576"/>
                  </a:lnTo>
                  <a:cubicBezTo>
                    <a:pt x="825754" y="756666"/>
                    <a:pt x="756793" y="825754"/>
                    <a:pt x="671576" y="825754"/>
                  </a:cubicBezTo>
                  <a:lnTo>
                    <a:pt x="154178" y="825754"/>
                  </a:lnTo>
                  <a:cubicBezTo>
                    <a:pt x="68961" y="825754"/>
                    <a:pt x="0" y="756666"/>
                    <a:pt x="0" y="671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38454" cy="838454"/>
            </a:xfrm>
            <a:custGeom>
              <a:avLst/>
              <a:gdLst/>
              <a:ahLst/>
              <a:cxnLst/>
              <a:rect r="r" b="b" t="t" l="l"/>
              <a:pathLst>
                <a:path h="838454" w="838454">
                  <a:moveTo>
                    <a:pt x="0" y="160528"/>
                  </a:moveTo>
                  <a:cubicBezTo>
                    <a:pt x="0" y="71882"/>
                    <a:pt x="71882" y="0"/>
                    <a:pt x="160528" y="0"/>
                  </a:cubicBezTo>
                  <a:lnTo>
                    <a:pt x="677926" y="0"/>
                  </a:lnTo>
                  <a:lnTo>
                    <a:pt x="677926" y="6350"/>
                  </a:lnTo>
                  <a:lnTo>
                    <a:pt x="677926" y="0"/>
                  </a:lnTo>
                  <a:cubicBezTo>
                    <a:pt x="766572" y="0"/>
                    <a:pt x="838454" y="71882"/>
                    <a:pt x="838454" y="160528"/>
                  </a:cubicBezTo>
                  <a:lnTo>
                    <a:pt x="832104" y="160528"/>
                  </a:lnTo>
                  <a:lnTo>
                    <a:pt x="838454" y="160528"/>
                  </a:lnTo>
                  <a:lnTo>
                    <a:pt x="838454" y="677926"/>
                  </a:lnTo>
                  <a:lnTo>
                    <a:pt x="832104" y="677926"/>
                  </a:lnTo>
                  <a:lnTo>
                    <a:pt x="838454" y="677926"/>
                  </a:lnTo>
                  <a:cubicBezTo>
                    <a:pt x="838454" y="766572"/>
                    <a:pt x="766572" y="838454"/>
                    <a:pt x="677926" y="838454"/>
                  </a:cubicBezTo>
                  <a:lnTo>
                    <a:pt x="677926" y="832104"/>
                  </a:lnTo>
                  <a:lnTo>
                    <a:pt x="677926" y="838454"/>
                  </a:lnTo>
                  <a:lnTo>
                    <a:pt x="160528" y="838454"/>
                  </a:lnTo>
                  <a:lnTo>
                    <a:pt x="160528" y="832104"/>
                  </a:lnTo>
                  <a:lnTo>
                    <a:pt x="160528" y="838454"/>
                  </a:lnTo>
                  <a:cubicBezTo>
                    <a:pt x="71882" y="838454"/>
                    <a:pt x="0" y="766572"/>
                    <a:pt x="0" y="677926"/>
                  </a:cubicBezTo>
                  <a:lnTo>
                    <a:pt x="0" y="160528"/>
                  </a:lnTo>
                  <a:lnTo>
                    <a:pt x="6350" y="160528"/>
                  </a:lnTo>
                  <a:lnTo>
                    <a:pt x="0" y="160528"/>
                  </a:lnTo>
                  <a:moveTo>
                    <a:pt x="12700" y="160528"/>
                  </a:moveTo>
                  <a:lnTo>
                    <a:pt x="12700" y="677926"/>
                  </a:lnTo>
                  <a:lnTo>
                    <a:pt x="6350" y="677926"/>
                  </a:lnTo>
                  <a:lnTo>
                    <a:pt x="12700" y="677926"/>
                  </a:lnTo>
                  <a:cubicBezTo>
                    <a:pt x="12700" y="759587"/>
                    <a:pt x="78867" y="825754"/>
                    <a:pt x="160528" y="825754"/>
                  </a:cubicBezTo>
                  <a:lnTo>
                    <a:pt x="677926" y="825754"/>
                  </a:lnTo>
                  <a:cubicBezTo>
                    <a:pt x="759587" y="825754"/>
                    <a:pt x="825754" y="759587"/>
                    <a:pt x="825754" y="677926"/>
                  </a:cubicBezTo>
                  <a:lnTo>
                    <a:pt x="825754" y="160528"/>
                  </a:lnTo>
                  <a:cubicBezTo>
                    <a:pt x="825754" y="78867"/>
                    <a:pt x="759587" y="12700"/>
                    <a:pt x="677926" y="12700"/>
                  </a:cubicBezTo>
                  <a:lnTo>
                    <a:pt x="160528" y="12700"/>
                  </a:lnTo>
                  <a:lnTo>
                    <a:pt x="160528" y="6350"/>
                  </a:lnTo>
                  <a:lnTo>
                    <a:pt x="160528" y="12700"/>
                  </a:lnTo>
                  <a:cubicBezTo>
                    <a:pt x="78867" y="12700"/>
                    <a:pt x="12700" y="78867"/>
                    <a:pt x="12700" y="160528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58602" y="6384875"/>
            <a:ext cx="628799" cy="628799"/>
            <a:chOff x="0" y="0"/>
            <a:chExt cx="838398" cy="83839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25754" cy="825754"/>
            </a:xfrm>
            <a:custGeom>
              <a:avLst/>
              <a:gdLst/>
              <a:ahLst/>
              <a:cxnLst/>
              <a:rect r="r" b="b" t="t" l="l"/>
              <a:pathLst>
                <a:path h="825754" w="825754">
                  <a:moveTo>
                    <a:pt x="0" y="154178"/>
                  </a:moveTo>
                  <a:cubicBezTo>
                    <a:pt x="0" y="68961"/>
                    <a:pt x="68961" y="0"/>
                    <a:pt x="154178" y="0"/>
                  </a:cubicBezTo>
                  <a:lnTo>
                    <a:pt x="671576" y="0"/>
                  </a:lnTo>
                  <a:cubicBezTo>
                    <a:pt x="756666" y="0"/>
                    <a:pt x="825754" y="68961"/>
                    <a:pt x="825754" y="154178"/>
                  </a:cubicBezTo>
                  <a:lnTo>
                    <a:pt x="825754" y="671576"/>
                  </a:lnTo>
                  <a:cubicBezTo>
                    <a:pt x="825754" y="756666"/>
                    <a:pt x="756793" y="825754"/>
                    <a:pt x="671576" y="825754"/>
                  </a:cubicBezTo>
                  <a:lnTo>
                    <a:pt x="154178" y="825754"/>
                  </a:lnTo>
                  <a:cubicBezTo>
                    <a:pt x="68961" y="825754"/>
                    <a:pt x="0" y="756666"/>
                    <a:pt x="0" y="671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38454" cy="838454"/>
            </a:xfrm>
            <a:custGeom>
              <a:avLst/>
              <a:gdLst/>
              <a:ahLst/>
              <a:cxnLst/>
              <a:rect r="r" b="b" t="t" l="l"/>
              <a:pathLst>
                <a:path h="838454" w="838454">
                  <a:moveTo>
                    <a:pt x="0" y="160528"/>
                  </a:moveTo>
                  <a:cubicBezTo>
                    <a:pt x="0" y="71882"/>
                    <a:pt x="71882" y="0"/>
                    <a:pt x="160528" y="0"/>
                  </a:cubicBezTo>
                  <a:lnTo>
                    <a:pt x="677926" y="0"/>
                  </a:lnTo>
                  <a:lnTo>
                    <a:pt x="677926" y="6350"/>
                  </a:lnTo>
                  <a:lnTo>
                    <a:pt x="677926" y="0"/>
                  </a:lnTo>
                  <a:cubicBezTo>
                    <a:pt x="766572" y="0"/>
                    <a:pt x="838454" y="71882"/>
                    <a:pt x="838454" y="160528"/>
                  </a:cubicBezTo>
                  <a:lnTo>
                    <a:pt x="832104" y="160528"/>
                  </a:lnTo>
                  <a:lnTo>
                    <a:pt x="838454" y="160528"/>
                  </a:lnTo>
                  <a:lnTo>
                    <a:pt x="838454" y="677926"/>
                  </a:lnTo>
                  <a:lnTo>
                    <a:pt x="832104" y="677926"/>
                  </a:lnTo>
                  <a:lnTo>
                    <a:pt x="838454" y="677926"/>
                  </a:lnTo>
                  <a:cubicBezTo>
                    <a:pt x="838454" y="766572"/>
                    <a:pt x="766572" y="838454"/>
                    <a:pt x="677926" y="838454"/>
                  </a:cubicBezTo>
                  <a:lnTo>
                    <a:pt x="677926" y="832104"/>
                  </a:lnTo>
                  <a:lnTo>
                    <a:pt x="677926" y="838454"/>
                  </a:lnTo>
                  <a:lnTo>
                    <a:pt x="160528" y="838454"/>
                  </a:lnTo>
                  <a:lnTo>
                    <a:pt x="160528" y="832104"/>
                  </a:lnTo>
                  <a:lnTo>
                    <a:pt x="160528" y="838454"/>
                  </a:lnTo>
                  <a:cubicBezTo>
                    <a:pt x="71882" y="838454"/>
                    <a:pt x="0" y="766572"/>
                    <a:pt x="0" y="677926"/>
                  </a:cubicBezTo>
                  <a:lnTo>
                    <a:pt x="0" y="160528"/>
                  </a:lnTo>
                  <a:lnTo>
                    <a:pt x="6350" y="160528"/>
                  </a:lnTo>
                  <a:lnTo>
                    <a:pt x="0" y="160528"/>
                  </a:lnTo>
                  <a:moveTo>
                    <a:pt x="12700" y="160528"/>
                  </a:moveTo>
                  <a:lnTo>
                    <a:pt x="12700" y="677926"/>
                  </a:lnTo>
                  <a:lnTo>
                    <a:pt x="6350" y="677926"/>
                  </a:lnTo>
                  <a:lnTo>
                    <a:pt x="12700" y="677926"/>
                  </a:lnTo>
                  <a:cubicBezTo>
                    <a:pt x="12700" y="759587"/>
                    <a:pt x="78867" y="825754"/>
                    <a:pt x="160528" y="825754"/>
                  </a:cubicBezTo>
                  <a:lnTo>
                    <a:pt x="677926" y="825754"/>
                  </a:lnTo>
                  <a:cubicBezTo>
                    <a:pt x="759587" y="825754"/>
                    <a:pt x="825754" y="759587"/>
                    <a:pt x="825754" y="677926"/>
                  </a:cubicBezTo>
                  <a:lnTo>
                    <a:pt x="825754" y="160528"/>
                  </a:lnTo>
                  <a:cubicBezTo>
                    <a:pt x="825754" y="78867"/>
                    <a:pt x="759587" y="12700"/>
                    <a:pt x="677926" y="12700"/>
                  </a:cubicBezTo>
                  <a:lnTo>
                    <a:pt x="160528" y="12700"/>
                  </a:lnTo>
                  <a:lnTo>
                    <a:pt x="160528" y="6350"/>
                  </a:lnTo>
                  <a:lnTo>
                    <a:pt x="160528" y="12700"/>
                  </a:lnTo>
                  <a:cubicBezTo>
                    <a:pt x="78867" y="12700"/>
                    <a:pt x="12700" y="78867"/>
                    <a:pt x="12700" y="160528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58602" y="8017669"/>
            <a:ext cx="628799" cy="628799"/>
            <a:chOff x="0" y="0"/>
            <a:chExt cx="838398" cy="8383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825754" cy="825754"/>
            </a:xfrm>
            <a:custGeom>
              <a:avLst/>
              <a:gdLst/>
              <a:ahLst/>
              <a:cxnLst/>
              <a:rect r="r" b="b" t="t" l="l"/>
              <a:pathLst>
                <a:path h="825754" w="825754">
                  <a:moveTo>
                    <a:pt x="0" y="154178"/>
                  </a:moveTo>
                  <a:cubicBezTo>
                    <a:pt x="0" y="68961"/>
                    <a:pt x="68961" y="0"/>
                    <a:pt x="154178" y="0"/>
                  </a:cubicBezTo>
                  <a:lnTo>
                    <a:pt x="671576" y="0"/>
                  </a:lnTo>
                  <a:cubicBezTo>
                    <a:pt x="756666" y="0"/>
                    <a:pt x="825754" y="68961"/>
                    <a:pt x="825754" y="154178"/>
                  </a:cubicBezTo>
                  <a:lnTo>
                    <a:pt x="825754" y="671576"/>
                  </a:lnTo>
                  <a:cubicBezTo>
                    <a:pt x="825754" y="756666"/>
                    <a:pt x="756793" y="825754"/>
                    <a:pt x="671576" y="825754"/>
                  </a:cubicBezTo>
                  <a:lnTo>
                    <a:pt x="154178" y="825754"/>
                  </a:lnTo>
                  <a:cubicBezTo>
                    <a:pt x="68961" y="825754"/>
                    <a:pt x="0" y="756666"/>
                    <a:pt x="0" y="671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38454" cy="838454"/>
            </a:xfrm>
            <a:custGeom>
              <a:avLst/>
              <a:gdLst/>
              <a:ahLst/>
              <a:cxnLst/>
              <a:rect r="r" b="b" t="t" l="l"/>
              <a:pathLst>
                <a:path h="838454" w="838454">
                  <a:moveTo>
                    <a:pt x="0" y="160528"/>
                  </a:moveTo>
                  <a:cubicBezTo>
                    <a:pt x="0" y="71882"/>
                    <a:pt x="71882" y="0"/>
                    <a:pt x="160528" y="0"/>
                  </a:cubicBezTo>
                  <a:lnTo>
                    <a:pt x="677926" y="0"/>
                  </a:lnTo>
                  <a:lnTo>
                    <a:pt x="677926" y="6350"/>
                  </a:lnTo>
                  <a:lnTo>
                    <a:pt x="677926" y="0"/>
                  </a:lnTo>
                  <a:cubicBezTo>
                    <a:pt x="766572" y="0"/>
                    <a:pt x="838454" y="71882"/>
                    <a:pt x="838454" y="160528"/>
                  </a:cubicBezTo>
                  <a:lnTo>
                    <a:pt x="832104" y="160528"/>
                  </a:lnTo>
                  <a:lnTo>
                    <a:pt x="838454" y="160528"/>
                  </a:lnTo>
                  <a:lnTo>
                    <a:pt x="838454" y="677926"/>
                  </a:lnTo>
                  <a:lnTo>
                    <a:pt x="832104" y="677926"/>
                  </a:lnTo>
                  <a:lnTo>
                    <a:pt x="838454" y="677926"/>
                  </a:lnTo>
                  <a:cubicBezTo>
                    <a:pt x="838454" y="766572"/>
                    <a:pt x="766572" y="838454"/>
                    <a:pt x="677926" y="838454"/>
                  </a:cubicBezTo>
                  <a:lnTo>
                    <a:pt x="677926" y="832104"/>
                  </a:lnTo>
                  <a:lnTo>
                    <a:pt x="677926" y="838454"/>
                  </a:lnTo>
                  <a:lnTo>
                    <a:pt x="160528" y="838454"/>
                  </a:lnTo>
                  <a:lnTo>
                    <a:pt x="160528" y="832104"/>
                  </a:lnTo>
                  <a:lnTo>
                    <a:pt x="160528" y="838454"/>
                  </a:lnTo>
                  <a:cubicBezTo>
                    <a:pt x="71882" y="838454"/>
                    <a:pt x="0" y="766572"/>
                    <a:pt x="0" y="677926"/>
                  </a:cubicBezTo>
                  <a:lnTo>
                    <a:pt x="0" y="160528"/>
                  </a:lnTo>
                  <a:lnTo>
                    <a:pt x="6350" y="160528"/>
                  </a:lnTo>
                  <a:lnTo>
                    <a:pt x="0" y="160528"/>
                  </a:lnTo>
                  <a:moveTo>
                    <a:pt x="12700" y="160528"/>
                  </a:moveTo>
                  <a:lnTo>
                    <a:pt x="12700" y="677926"/>
                  </a:lnTo>
                  <a:lnTo>
                    <a:pt x="6350" y="677926"/>
                  </a:lnTo>
                  <a:lnTo>
                    <a:pt x="12700" y="677926"/>
                  </a:lnTo>
                  <a:cubicBezTo>
                    <a:pt x="12700" y="759587"/>
                    <a:pt x="78867" y="825754"/>
                    <a:pt x="160528" y="825754"/>
                  </a:cubicBezTo>
                  <a:lnTo>
                    <a:pt x="677926" y="825754"/>
                  </a:lnTo>
                  <a:cubicBezTo>
                    <a:pt x="759587" y="825754"/>
                    <a:pt x="825754" y="759587"/>
                    <a:pt x="825754" y="677926"/>
                  </a:cubicBezTo>
                  <a:lnTo>
                    <a:pt x="825754" y="160528"/>
                  </a:lnTo>
                  <a:cubicBezTo>
                    <a:pt x="825754" y="78867"/>
                    <a:pt x="759587" y="12700"/>
                    <a:pt x="677926" y="12700"/>
                  </a:cubicBezTo>
                  <a:lnTo>
                    <a:pt x="160528" y="12700"/>
                  </a:lnTo>
                  <a:lnTo>
                    <a:pt x="160528" y="6350"/>
                  </a:lnTo>
                  <a:lnTo>
                    <a:pt x="160528" y="12700"/>
                  </a:lnTo>
                  <a:cubicBezTo>
                    <a:pt x="78867" y="12700"/>
                    <a:pt x="12700" y="78867"/>
                    <a:pt x="12700" y="160528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1434286" y="0"/>
            <a:ext cx="6853714" cy="10287000"/>
          </a:xfrm>
          <a:custGeom>
            <a:avLst/>
            <a:gdLst/>
            <a:ahLst/>
            <a:cxnLst/>
            <a:rect r="r" b="b" t="t" l="l"/>
            <a:pathLst>
              <a:path h="10287000" w="6853714">
                <a:moveTo>
                  <a:pt x="0" y="0"/>
                </a:moveTo>
                <a:lnTo>
                  <a:pt x="6853714" y="0"/>
                </a:lnTo>
                <a:lnTo>
                  <a:pt x="685371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63365" y="1153566"/>
            <a:ext cx="9503271" cy="1557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4812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Our Solution: DataFlow – Your Intelligent Database Assistant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857821" y="3199507"/>
            <a:ext cx="3912096" cy="40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Natural Language Queries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57821" y="3689597"/>
            <a:ext cx="8608814" cy="516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Translate plain English questions into optimized SQL queries.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57821" y="4832300"/>
            <a:ext cx="3058417" cy="40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Insight Generation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57821" y="5322391"/>
            <a:ext cx="8608814" cy="516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Provide meaningful summaries beyond raw data results.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857821" y="6465094"/>
            <a:ext cx="3166468" cy="40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Direct SQL Execution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857821" y="6955185"/>
            <a:ext cx="8608814" cy="516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Support advanced users with direct command input and confirmation.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857821" y="8097888"/>
            <a:ext cx="3058417" cy="40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Schema Awareness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857821" y="8587979"/>
            <a:ext cx="8608814" cy="516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Dynamically fetch and use database structure for accurate queries.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3333" r="0" b="-83333"/>
            </a:stretch>
          </a:blipFill>
        </p:spPr>
      </p:sp>
      <p:sp>
        <p:nvSpPr>
          <p:cNvPr name="Freeform 3" id="3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983754" y="2761952"/>
            <a:ext cx="1405384" cy="1686520"/>
          </a:xfrm>
          <a:custGeom>
            <a:avLst/>
            <a:gdLst/>
            <a:ahLst/>
            <a:cxnLst/>
            <a:rect r="r" b="b" t="t" l="l"/>
            <a:pathLst>
              <a:path h="1686520" w="1405384">
                <a:moveTo>
                  <a:pt x="0" y="0"/>
                </a:moveTo>
                <a:lnTo>
                  <a:pt x="1405383" y="0"/>
                </a:lnTo>
                <a:lnTo>
                  <a:pt x="1405383" y="1686520"/>
                </a:lnTo>
                <a:lnTo>
                  <a:pt x="0" y="16865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1" t="0" r="-171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983754" y="4448472"/>
            <a:ext cx="1405384" cy="1686520"/>
          </a:xfrm>
          <a:custGeom>
            <a:avLst/>
            <a:gdLst/>
            <a:ahLst/>
            <a:cxnLst/>
            <a:rect r="r" b="b" t="t" l="l"/>
            <a:pathLst>
              <a:path h="1686520" w="1405384">
                <a:moveTo>
                  <a:pt x="0" y="0"/>
                </a:moveTo>
                <a:lnTo>
                  <a:pt x="1405383" y="0"/>
                </a:lnTo>
                <a:lnTo>
                  <a:pt x="1405383" y="1686520"/>
                </a:lnTo>
                <a:lnTo>
                  <a:pt x="0" y="16865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71" t="0" r="-171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983754" y="6134992"/>
            <a:ext cx="1405384" cy="1686520"/>
          </a:xfrm>
          <a:custGeom>
            <a:avLst/>
            <a:gdLst/>
            <a:ahLst/>
            <a:cxnLst/>
            <a:rect r="r" b="b" t="t" l="l"/>
            <a:pathLst>
              <a:path h="1686520" w="1405384">
                <a:moveTo>
                  <a:pt x="0" y="0"/>
                </a:moveTo>
                <a:lnTo>
                  <a:pt x="1405383" y="0"/>
                </a:lnTo>
                <a:lnTo>
                  <a:pt x="1405383" y="1686520"/>
                </a:lnTo>
                <a:lnTo>
                  <a:pt x="0" y="16865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71" t="0" r="-171" b="0"/>
            </a:stretch>
          </a:blipFill>
        </p:spPr>
      </p:sp>
      <p:sp>
        <p:nvSpPr>
          <p:cNvPr name="Freeform 9" id="9" descr="preencoded.png"/>
          <p:cNvSpPr/>
          <p:nvPr/>
        </p:nvSpPr>
        <p:spPr>
          <a:xfrm flipH="false" flipV="false" rot="0">
            <a:off x="983754" y="7821514"/>
            <a:ext cx="1405384" cy="1686520"/>
          </a:xfrm>
          <a:custGeom>
            <a:avLst/>
            <a:gdLst/>
            <a:ahLst/>
            <a:cxnLst/>
            <a:rect r="r" b="b" t="t" l="l"/>
            <a:pathLst>
              <a:path h="1686520" w="1405384">
                <a:moveTo>
                  <a:pt x="0" y="0"/>
                </a:moveTo>
                <a:lnTo>
                  <a:pt x="1405383" y="0"/>
                </a:lnTo>
                <a:lnTo>
                  <a:pt x="1405383" y="1686520"/>
                </a:lnTo>
                <a:lnTo>
                  <a:pt x="0" y="16865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71" t="0" r="-171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446246" y="3042940"/>
            <a:ext cx="7331245" cy="5481190"/>
            <a:chOff x="0" y="0"/>
            <a:chExt cx="9774994" cy="7308253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9774994" cy="7308253"/>
              <a:chOff x="0" y="0"/>
              <a:chExt cx="1930863" cy="1443606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930863" cy="1443606"/>
              </a:xfrm>
              <a:custGeom>
                <a:avLst/>
                <a:gdLst/>
                <a:ahLst/>
                <a:cxnLst/>
                <a:rect r="r" b="b" t="t" l="l"/>
                <a:pathLst>
                  <a:path h="1443606" w="1930863">
                    <a:moveTo>
                      <a:pt x="53857" y="0"/>
                    </a:moveTo>
                    <a:lnTo>
                      <a:pt x="1877006" y="0"/>
                    </a:lnTo>
                    <a:cubicBezTo>
                      <a:pt x="1891290" y="0"/>
                      <a:pt x="1904989" y="5674"/>
                      <a:pt x="1915089" y="15774"/>
                    </a:cubicBezTo>
                    <a:cubicBezTo>
                      <a:pt x="1925189" y="25874"/>
                      <a:pt x="1930863" y="39573"/>
                      <a:pt x="1930863" y="53857"/>
                    </a:cubicBezTo>
                    <a:lnTo>
                      <a:pt x="1930863" y="1389749"/>
                    </a:lnTo>
                    <a:cubicBezTo>
                      <a:pt x="1930863" y="1419493"/>
                      <a:pt x="1906750" y="1443606"/>
                      <a:pt x="1877006" y="1443606"/>
                    </a:cubicBezTo>
                    <a:lnTo>
                      <a:pt x="53857" y="1443606"/>
                    </a:lnTo>
                    <a:cubicBezTo>
                      <a:pt x="39573" y="1443606"/>
                      <a:pt x="25874" y="1437931"/>
                      <a:pt x="15774" y="1427831"/>
                    </a:cubicBezTo>
                    <a:cubicBezTo>
                      <a:pt x="5674" y="1417731"/>
                      <a:pt x="0" y="1404032"/>
                      <a:pt x="0" y="1389749"/>
                    </a:cubicBezTo>
                    <a:lnTo>
                      <a:pt x="0" y="53857"/>
                    </a:lnTo>
                    <a:cubicBezTo>
                      <a:pt x="0" y="39573"/>
                      <a:pt x="5674" y="25874"/>
                      <a:pt x="15774" y="15774"/>
                    </a:cubicBezTo>
                    <a:cubicBezTo>
                      <a:pt x="25874" y="5674"/>
                      <a:pt x="39573" y="0"/>
                      <a:pt x="5385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104775"/>
                <a:ext cx="1930863" cy="154838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937"/>
                  </a:lnSpc>
                </a:pPr>
              </a:p>
            </p:txBody>
          </p:sp>
        </p:grpSp>
        <p:sp>
          <p:nvSpPr>
            <p:cNvPr name="Freeform 14" id="14"/>
            <p:cNvSpPr/>
            <p:nvPr/>
          </p:nvSpPr>
          <p:spPr>
            <a:xfrm flipH="false" flipV="false" rot="0">
              <a:off x="0" y="453364"/>
              <a:ext cx="9774994" cy="6505310"/>
            </a:xfrm>
            <a:custGeom>
              <a:avLst/>
              <a:gdLst/>
              <a:ahLst/>
              <a:cxnLst/>
              <a:rect r="r" b="b" t="t" l="l"/>
              <a:pathLst>
                <a:path h="6505310" w="9774994">
                  <a:moveTo>
                    <a:pt x="0" y="0"/>
                  </a:moveTo>
                  <a:lnTo>
                    <a:pt x="9774994" y="0"/>
                  </a:lnTo>
                  <a:lnTo>
                    <a:pt x="9774994" y="6505309"/>
                  </a:lnTo>
                  <a:lnTo>
                    <a:pt x="0" y="65053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83754" y="750242"/>
            <a:ext cx="10840676" cy="765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System Architecture &amp; Workflow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10767" y="3033415"/>
            <a:ext cx="3123307" cy="39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User Input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810767" y="3506689"/>
            <a:ext cx="7635479" cy="545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Natural language or direct SQL commands via chat interface.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810767" y="4719935"/>
            <a:ext cx="3123307" cy="39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Backend Processing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10767" y="5193209"/>
            <a:ext cx="7635479" cy="545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Schema fetching, SQL generation, and query execution.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810767" y="6406455"/>
            <a:ext cx="3123307" cy="39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LLM Integration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810767" y="6879729"/>
            <a:ext cx="7635479" cy="545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Google Gemini API generates SQL and insights.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810767" y="8092976"/>
            <a:ext cx="3123307" cy="399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Results &amp; Insights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810767" y="8566249"/>
            <a:ext cx="7635479" cy="545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Display query results and AI-generated summaries to users.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3333" r="0" b="-83333"/>
            </a:stretch>
          </a:blipFill>
        </p:spPr>
      </p:sp>
      <p:sp>
        <p:nvSpPr>
          <p:cNvPr name="Freeform 3" id="3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983754" y="1915419"/>
            <a:ext cx="903100" cy="1083758"/>
          </a:xfrm>
          <a:custGeom>
            <a:avLst/>
            <a:gdLst/>
            <a:ahLst/>
            <a:cxnLst/>
            <a:rect r="r" b="b" t="t" l="l"/>
            <a:pathLst>
              <a:path h="1083758" w="903100">
                <a:moveTo>
                  <a:pt x="0" y="0"/>
                </a:moveTo>
                <a:lnTo>
                  <a:pt x="903100" y="0"/>
                </a:lnTo>
                <a:lnTo>
                  <a:pt x="903100" y="1083758"/>
                </a:lnTo>
                <a:lnTo>
                  <a:pt x="0" y="10837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1" t="0" r="-171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983754" y="2994431"/>
            <a:ext cx="903100" cy="1083758"/>
          </a:xfrm>
          <a:custGeom>
            <a:avLst/>
            <a:gdLst/>
            <a:ahLst/>
            <a:cxnLst/>
            <a:rect r="r" b="b" t="t" l="l"/>
            <a:pathLst>
              <a:path h="1083758" w="903100">
                <a:moveTo>
                  <a:pt x="0" y="0"/>
                </a:moveTo>
                <a:lnTo>
                  <a:pt x="903100" y="0"/>
                </a:lnTo>
                <a:lnTo>
                  <a:pt x="903100" y="1083758"/>
                </a:lnTo>
                <a:lnTo>
                  <a:pt x="0" y="10837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1" t="0" r="-171" b="0"/>
            </a:stretch>
          </a:blipFill>
        </p:spPr>
      </p:sp>
      <p:sp>
        <p:nvSpPr>
          <p:cNvPr name="Freeform 8" id="8" descr="preencoded.png"/>
          <p:cNvSpPr/>
          <p:nvPr/>
        </p:nvSpPr>
        <p:spPr>
          <a:xfrm flipH="false" flipV="false" rot="0">
            <a:off x="983754" y="4058097"/>
            <a:ext cx="903100" cy="1083758"/>
          </a:xfrm>
          <a:custGeom>
            <a:avLst/>
            <a:gdLst/>
            <a:ahLst/>
            <a:cxnLst/>
            <a:rect r="r" b="b" t="t" l="l"/>
            <a:pathLst>
              <a:path h="1083758" w="903100">
                <a:moveTo>
                  <a:pt x="0" y="0"/>
                </a:moveTo>
                <a:lnTo>
                  <a:pt x="903100" y="0"/>
                </a:lnTo>
                <a:lnTo>
                  <a:pt x="903100" y="1083758"/>
                </a:lnTo>
                <a:lnTo>
                  <a:pt x="0" y="10837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1" t="0" r="-171" b="0"/>
            </a:stretch>
          </a:blipFill>
        </p:spPr>
      </p:sp>
      <p:sp>
        <p:nvSpPr>
          <p:cNvPr name="Freeform 9" id="9" descr="preencoded.png"/>
          <p:cNvSpPr/>
          <p:nvPr/>
        </p:nvSpPr>
        <p:spPr>
          <a:xfrm flipH="false" flipV="false" rot="0">
            <a:off x="983754" y="5143500"/>
            <a:ext cx="903100" cy="1083758"/>
          </a:xfrm>
          <a:custGeom>
            <a:avLst/>
            <a:gdLst/>
            <a:ahLst/>
            <a:cxnLst/>
            <a:rect r="r" b="b" t="t" l="l"/>
            <a:pathLst>
              <a:path h="1083758" w="903100">
                <a:moveTo>
                  <a:pt x="0" y="0"/>
                </a:moveTo>
                <a:lnTo>
                  <a:pt x="903100" y="0"/>
                </a:lnTo>
                <a:lnTo>
                  <a:pt x="903100" y="1083758"/>
                </a:lnTo>
                <a:lnTo>
                  <a:pt x="0" y="10837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1" t="0" r="-171" b="0"/>
            </a:stretch>
          </a:blipFill>
        </p:spPr>
      </p:sp>
      <p:sp>
        <p:nvSpPr>
          <p:cNvPr name="Freeform 10" id="10" descr="preencoded.png"/>
          <p:cNvSpPr/>
          <p:nvPr/>
        </p:nvSpPr>
        <p:spPr>
          <a:xfrm flipH="false" flipV="false" rot="0">
            <a:off x="983754" y="6199130"/>
            <a:ext cx="903100" cy="1083758"/>
          </a:xfrm>
          <a:custGeom>
            <a:avLst/>
            <a:gdLst/>
            <a:ahLst/>
            <a:cxnLst/>
            <a:rect r="r" b="b" t="t" l="l"/>
            <a:pathLst>
              <a:path h="1083758" w="903100">
                <a:moveTo>
                  <a:pt x="0" y="0"/>
                </a:moveTo>
                <a:lnTo>
                  <a:pt x="903100" y="0"/>
                </a:lnTo>
                <a:lnTo>
                  <a:pt x="903100" y="1083758"/>
                </a:lnTo>
                <a:lnTo>
                  <a:pt x="0" y="10837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1" t="0" r="-171" b="0"/>
            </a:stretch>
          </a:blipFill>
        </p:spPr>
      </p:sp>
      <p:sp>
        <p:nvSpPr>
          <p:cNvPr name="Freeform 11" id="11" descr="preencoded.png"/>
          <p:cNvSpPr/>
          <p:nvPr/>
        </p:nvSpPr>
        <p:spPr>
          <a:xfrm flipH="false" flipV="false" rot="0">
            <a:off x="983754" y="7284533"/>
            <a:ext cx="903100" cy="1083758"/>
          </a:xfrm>
          <a:custGeom>
            <a:avLst/>
            <a:gdLst/>
            <a:ahLst/>
            <a:cxnLst/>
            <a:rect r="r" b="b" t="t" l="l"/>
            <a:pathLst>
              <a:path h="1083758" w="903100">
                <a:moveTo>
                  <a:pt x="0" y="0"/>
                </a:moveTo>
                <a:lnTo>
                  <a:pt x="903100" y="0"/>
                </a:lnTo>
                <a:lnTo>
                  <a:pt x="903100" y="1083758"/>
                </a:lnTo>
                <a:lnTo>
                  <a:pt x="0" y="10837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1" t="0" r="-171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132467" y="3235225"/>
            <a:ext cx="605674" cy="564772"/>
            <a:chOff x="0" y="0"/>
            <a:chExt cx="159519" cy="14874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519" cy="148747"/>
            </a:xfrm>
            <a:custGeom>
              <a:avLst/>
              <a:gdLst/>
              <a:ahLst/>
              <a:cxnLst/>
              <a:rect r="r" b="b" t="t" l="l"/>
              <a:pathLst>
                <a:path h="148747" w="159519">
                  <a:moveTo>
                    <a:pt x="0" y="0"/>
                  </a:moveTo>
                  <a:lnTo>
                    <a:pt x="159519" y="0"/>
                  </a:lnTo>
                  <a:lnTo>
                    <a:pt x="159519" y="148747"/>
                  </a:lnTo>
                  <a:lnTo>
                    <a:pt x="0" y="148747"/>
                  </a:ln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04775"/>
              <a:ext cx="159519" cy="253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37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32467" y="4328458"/>
            <a:ext cx="605674" cy="564772"/>
            <a:chOff x="0" y="0"/>
            <a:chExt cx="159519" cy="14874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59519" cy="148747"/>
            </a:xfrm>
            <a:custGeom>
              <a:avLst/>
              <a:gdLst/>
              <a:ahLst/>
              <a:cxnLst/>
              <a:rect r="r" b="b" t="t" l="l"/>
              <a:pathLst>
                <a:path h="148747" w="159519">
                  <a:moveTo>
                    <a:pt x="0" y="0"/>
                  </a:moveTo>
                  <a:lnTo>
                    <a:pt x="159519" y="0"/>
                  </a:lnTo>
                  <a:lnTo>
                    <a:pt x="159519" y="148747"/>
                  </a:lnTo>
                  <a:lnTo>
                    <a:pt x="0" y="148747"/>
                  </a:ln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04775"/>
              <a:ext cx="159519" cy="253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37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32467" y="5402993"/>
            <a:ext cx="605674" cy="564772"/>
            <a:chOff x="0" y="0"/>
            <a:chExt cx="159519" cy="14874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9519" cy="148747"/>
            </a:xfrm>
            <a:custGeom>
              <a:avLst/>
              <a:gdLst/>
              <a:ahLst/>
              <a:cxnLst/>
              <a:rect r="r" b="b" t="t" l="l"/>
              <a:pathLst>
                <a:path h="148747" w="159519">
                  <a:moveTo>
                    <a:pt x="0" y="0"/>
                  </a:moveTo>
                  <a:lnTo>
                    <a:pt x="159519" y="0"/>
                  </a:lnTo>
                  <a:lnTo>
                    <a:pt x="159519" y="148747"/>
                  </a:lnTo>
                  <a:lnTo>
                    <a:pt x="0" y="148747"/>
                  </a:ln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04775"/>
              <a:ext cx="159519" cy="253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37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32467" y="6465383"/>
            <a:ext cx="605674" cy="564772"/>
            <a:chOff x="0" y="0"/>
            <a:chExt cx="159519" cy="14874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9519" cy="148747"/>
            </a:xfrm>
            <a:custGeom>
              <a:avLst/>
              <a:gdLst/>
              <a:ahLst/>
              <a:cxnLst/>
              <a:rect r="r" b="b" t="t" l="l"/>
              <a:pathLst>
                <a:path h="148747" w="159519">
                  <a:moveTo>
                    <a:pt x="0" y="0"/>
                  </a:moveTo>
                  <a:lnTo>
                    <a:pt x="159519" y="0"/>
                  </a:lnTo>
                  <a:lnTo>
                    <a:pt x="159519" y="148747"/>
                  </a:lnTo>
                  <a:lnTo>
                    <a:pt x="0" y="148747"/>
                  </a:ln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04775"/>
              <a:ext cx="159519" cy="253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37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132467" y="7544026"/>
            <a:ext cx="605674" cy="564772"/>
            <a:chOff x="0" y="0"/>
            <a:chExt cx="159519" cy="14874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59519" cy="148747"/>
            </a:xfrm>
            <a:custGeom>
              <a:avLst/>
              <a:gdLst/>
              <a:ahLst/>
              <a:cxnLst/>
              <a:rect r="r" b="b" t="t" l="l"/>
              <a:pathLst>
                <a:path h="148747" w="159519">
                  <a:moveTo>
                    <a:pt x="0" y="0"/>
                  </a:moveTo>
                  <a:lnTo>
                    <a:pt x="159519" y="0"/>
                  </a:lnTo>
                  <a:lnTo>
                    <a:pt x="159519" y="148747"/>
                  </a:lnTo>
                  <a:lnTo>
                    <a:pt x="0" y="148747"/>
                  </a:ln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04775"/>
              <a:ext cx="159519" cy="253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37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174140" y="1748301"/>
            <a:ext cx="7655701" cy="6790398"/>
            <a:chOff x="0" y="0"/>
            <a:chExt cx="10207601" cy="9053864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10207601" cy="9053864"/>
              <a:chOff x="0" y="0"/>
              <a:chExt cx="1950504" cy="1730044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1950504" cy="1730044"/>
              </a:xfrm>
              <a:custGeom>
                <a:avLst/>
                <a:gdLst/>
                <a:ahLst/>
                <a:cxnLst/>
                <a:rect r="r" b="b" t="t" l="l"/>
                <a:pathLst>
                  <a:path h="1730044" w="1950504">
                    <a:moveTo>
                      <a:pt x="53315" y="0"/>
                    </a:moveTo>
                    <a:lnTo>
                      <a:pt x="1897190" y="0"/>
                    </a:lnTo>
                    <a:cubicBezTo>
                      <a:pt x="1926635" y="0"/>
                      <a:pt x="1950504" y="23870"/>
                      <a:pt x="1950504" y="53315"/>
                    </a:cubicBezTo>
                    <a:lnTo>
                      <a:pt x="1950504" y="1676730"/>
                    </a:lnTo>
                    <a:cubicBezTo>
                      <a:pt x="1950504" y="1690870"/>
                      <a:pt x="1944887" y="1704430"/>
                      <a:pt x="1934889" y="1714429"/>
                    </a:cubicBezTo>
                    <a:cubicBezTo>
                      <a:pt x="1924890" y="1724427"/>
                      <a:pt x="1911330" y="1730044"/>
                      <a:pt x="1897190" y="1730044"/>
                    </a:cubicBezTo>
                    <a:lnTo>
                      <a:pt x="53315" y="1730044"/>
                    </a:lnTo>
                    <a:cubicBezTo>
                      <a:pt x="23870" y="1730044"/>
                      <a:pt x="0" y="1706175"/>
                      <a:pt x="0" y="1676730"/>
                    </a:cubicBezTo>
                    <a:lnTo>
                      <a:pt x="0" y="53315"/>
                    </a:lnTo>
                    <a:cubicBezTo>
                      <a:pt x="0" y="23870"/>
                      <a:pt x="23870" y="0"/>
                      <a:pt x="53315" y="0"/>
                    </a:cubicBezTo>
                    <a:close/>
                  </a:path>
                </a:pathLst>
              </a:custGeom>
              <a:solidFill>
                <a:srgbClr val="F5F4F3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104775"/>
                <a:ext cx="1950504" cy="183481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937"/>
                  </a:lnSpc>
                </a:pPr>
              </a:p>
            </p:txBody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0" y="1293336"/>
              <a:ext cx="10207601" cy="5638607"/>
            </a:xfrm>
            <a:custGeom>
              <a:avLst/>
              <a:gdLst/>
              <a:ahLst/>
              <a:cxnLst/>
              <a:rect r="r" b="b" t="t" l="l"/>
              <a:pathLst>
                <a:path h="5638607" w="10207601">
                  <a:moveTo>
                    <a:pt x="0" y="0"/>
                  </a:moveTo>
                  <a:lnTo>
                    <a:pt x="10207601" y="0"/>
                  </a:lnTo>
                  <a:lnTo>
                    <a:pt x="10207601" y="5638607"/>
                  </a:lnTo>
                  <a:lnTo>
                    <a:pt x="0" y="56386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4611" t="0" r="-2484" b="0"/>
              </a:stretch>
            </a:blip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983754" y="750242"/>
            <a:ext cx="13646263" cy="765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Op</a:t>
            </a:r>
            <a:r>
              <a:rPr lang="en-US" sz="4875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erational Workflow: Question to Answer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314709" y="1965024"/>
            <a:ext cx="3920732" cy="59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7"/>
              </a:lnSpc>
              <a:spcBef>
                <a:spcPct val="0"/>
              </a:spcBef>
            </a:pPr>
            <a:r>
              <a:rPr lang="en-US" sz="3149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User Submits Query (UI)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314709" y="3054629"/>
            <a:ext cx="7732235" cy="59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7"/>
              </a:lnSpc>
              <a:spcBef>
                <a:spcPct val="0"/>
              </a:spcBef>
            </a:pPr>
            <a:r>
              <a:rPr lang="en-US" sz="3149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Backend Processes Input (Schema, LLM Prompt)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314709" y="4143852"/>
            <a:ext cx="4259498" cy="59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7"/>
              </a:lnSpc>
              <a:spcBef>
                <a:spcPct val="0"/>
              </a:spcBef>
            </a:pPr>
            <a:r>
              <a:rPr lang="en-US" sz="3149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Gemini API Generates SQL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314709" y="5283455"/>
            <a:ext cx="4628264" cy="59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7"/>
              </a:lnSpc>
              <a:spcBef>
                <a:spcPct val="0"/>
              </a:spcBef>
            </a:pPr>
            <a:r>
              <a:rPr lang="en-US" sz="3149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SQL Execution (DB Interface)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314709" y="6421907"/>
            <a:ext cx="4902569" cy="59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7"/>
              </a:lnSpc>
              <a:spcBef>
                <a:spcPct val="0"/>
              </a:spcBef>
            </a:pPr>
            <a:r>
              <a:rPr lang="en-US" sz="3149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Gemini API Generates Insights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314709" y="7511130"/>
            <a:ext cx="5648870" cy="59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7"/>
              </a:lnSpc>
              <a:spcBef>
                <a:spcPct val="0"/>
              </a:spcBef>
            </a:pPr>
            <a:r>
              <a:rPr lang="en-US" sz="3149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Results Formatted &amp; Displayed (UI)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32467" y="3248178"/>
            <a:ext cx="605674" cy="47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  <a:spcBef>
                <a:spcPct val="0"/>
              </a:spcBef>
            </a:pPr>
            <a:r>
              <a:rPr lang="en-US" sz="2437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2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32467" y="4311844"/>
            <a:ext cx="605674" cy="47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  <a:spcBef>
                <a:spcPct val="0"/>
              </a:spcBef>
            </a:pPr>
            <a:r>
              <a:rPr lang="en-US" sz="2437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3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32467" y="5397247"/>
            <a:ext cx="605674" cy="47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  <a:spcBef>
                <a:spcPct val="0"/>
              </a:spcBef>
            </a:pPr>
            <a:r>
              <a:rPr lang="en-US" sz="2437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4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132467" y="6452877"/>
            <a:ext cx="605674" cy="47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  <a:spcBef>
                <a:spcPct val="0"/>
              </a:spcBef>
            </a:pPr>
            <a:r>
              <a:rPr lang="en-US" sz="2437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5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132467" y="7540063"/>
            <a:ext cx="605674" cy="47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  <a:spcBef>
                <a:spcPct val="0"/>
              </a:spcBef>
            </a:pPr>
            <a:r>
              <a:rPr lang="en-US" sz="2437">
                <a:solidFill>
                  <a:srgbClr val="C6BFEE"/>
                </a:solidFill>
                <a:latin typeface="Mukta Light"/>
                <a:ea typeface="Mukta Light"/>
                <a:cs typeface="Mukta Light"/>
                <a:sym typeface="Mukta Light"/>
              </a:rPr>
              <a:t>6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755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7065911" y="5146255"/>
            <a:ext cx="3086100" cy="502629"/>
            <a:chOff x="0" y="0"/>
            <a:chExt cx="812800" cy="1323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132380"/>
            </a:xfrm>
            <a:custGeom>
              <a:avLst/>
              <a:gdLst/>
              <a:ahLst/>
              <a:cxnLst/>
              <a:rect r="r" b="b" t="t" l="l"/>
              <a:pathLst>
                <a:path h="132380" w="812800">
                  <a:moveTo>
                    <a:pt x="66190" y="0"/>
                  </a:moveTo>
                  <a:lnTo>
                    <a:pt x="746610" y="0"/>
                  </a:lnTo>
                  <a:cubicBezTo>
                    <a:pt x="783166" y="0"/>
                    <a:pt x="812800" y="29634"/>
                    <a:pt x="812800" y="66190"/>
                  </a:cubicBezTo>
                  <a:lnTo>
                    <a:pt x="812800" y="66190"/>
                  </a:lnTo>
                  <a:cubicBezTo>
                    <a:pt x="812800" y="83744"/>
                    <a:pt x="805826" y="100580"/>
                    <a:pt x="793413" y="112993"/>
                  </a:cubicBezTo>
                  <a:cubicBezTo>
                    <a:pt x="781000" y="125406"/>
                    <a:pt x="764165" y="132380"/>
                    <a:pt x="746610" y="132380"/>
                  </a:cubicBezTo>
                  <a:lnTo>
                    <a:pt x="66190" y="132380"/>
                  </a:lnTo>
                  <a:cubicBezTo>
                    <a:pt x="29634" y="132380"/>
                    <a:pt x="0" y="102745"/>
                    <a:pt x="0" y="66190"/>
                  </a:cubicBezTo>
                  <a:lnTo>
                    <a:pt x="0" y="66190"/>
                  </a:lnTo>
                  <a:cubicBezTo>
                    <a:pt x="0" y="29634"/>
                    <a:pt x="29634" y="0"/>
                    <a:pt x="66190" y="0"/>
                  </a:cubicBezTo>
                  <a:close/>
                </a:path>
              </a:pathLst>
            </a:custGeom>
            <a:solidFill>
              <a:srgbClr val="F5F4F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04775"/>
              <a:ext cx="812800" cy="237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3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822437" y="3758836"/>
            <a:ext cx="1321563" cy="132156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F4F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37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7044886" y="3326796"/>
            <a:ext cx="2875304" cy="2875304"/>
          </a:xfrm>
          <a:custGeom>
            <a:avLst/>
            <a:gdLst/>
            <a:ahLst/>
            <a:cxnLst/>
            <a:rect r="r" b="b" t="t" l="l"/>
            <a:pathLst>
              <a:path h="2875304" w="2875304">
                <a:moveTo>
                  <a:pt x="0" y="0"/>
                </a:moveTo>
                <a:lnTo>
                  <a:pt x="2875304" y="0"/>
                </a:lnTo>
                <a:lnTo>
                  <a:pt x="2875304" y="2875304"/>
                </a:lnTo>
                <a:lnTo>
                  <a:pt x="0" y="28753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923363" y="3758836"/>
            <a:ext cx="1762223" cy="176222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AD8E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37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2998725" y="4301004"/>
            <a:ext cx="1611499" cy="596255"/>
          </a:xfrm>
          <a:custGeom>
            <a:avLst/>
            <a:gdLst/>
            <a:ahLst/>
            <a:cxnLst/>
            <a:rect r="r" b="b" t="t" l="l"/>
            <a:pathLst>
              <a:path h="596255" w="1611499">
                <a:moveTo>
                  <a:pt x="0" y="0"/>
                </a:moveTo>
                <a:lnTo>
                  <a:pt x="1611498" y="0"/>
                </a:lnTo>
                <a:lnTo>
                  <a:pt x="1611498" y="596255"/>
                </a:lnTo>
                <a:lnTo>
                  <a:pt x="0" y="5962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674350" y="3726009"/>
            <a:ext cx="2249013" cy="1746246"/>
          </a:xfrm>
          <a:custGeom>
            <a:avLst/>
            <a:gdLst/>
            <a:ahLst/>
            <a:cxnLst/>
            <a:rect r="r" b="b" t="t" l="l"/>
            <a:pathLst>
              <a:path h="1746246" w="2249013">
                <a:moveTo>
                  <a:pt x="0" y="0"/>
                </a:moveTo>
                <a:lnTo>
                  <a:pt x="2249013" y="0"/>
                </a:lnTo>
                <a:lnTo>
                  <a:pt x="2249013" y="1746246"/>
                </a:lnTo>
                <a:lnTo>
                  <a:pt x="0" y="17462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0828" t="0" r="-17206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942104" y="3591925"/>
            <a:ext cx="2014413" cy="2014413"/>
          </a:xfrm>
          <a:custGeom>
            <a:avLst/>
            <a:gdLst/>
            <a:ahLst/>
            <a:cxnLst/>
            <a:rect r="r" b="b" t="t" l="l"/>
            <a:pathLst>
              <a:path h="2014413" w="2014413">
                <a:moveTo>
                  <a:pt x="0" y="0"/>
                </a:moveTo>
                <a:lnTo>
                  <a:pt x="2014413" y="0"/>
                </a:lnTo>
                <a:lnTo>
                  <a:pt x="2014413" y="2014413"/>
                </a:lnTo>
                <a:lnTo>
                  <a:pt x="0" y="20144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655295" y="5910270"/>
            <a:ext cx="3496716" cy="456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Frontend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772316"/>
            <a:ext cx="1226734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Technologies Powering DataFlow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5910270"/>
            <a:ext cx="3496716" cy="456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Backend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6576275"/>
            <a:ext cx="4849415" cy="4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Python, FastAPI, MySQL Connector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7257313"/>
            <a:ext cx="4849415" cy="1112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Google Gemini API for LLM capabilities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655295" y="6576275"/>
            <a:ext cx="4849415" cy="608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HTML, Tailwind CSS, JavaScript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655295" y="7190043"/>
            <a:ext cx="4849415" cy="608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Interactive chat interface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281891" y="5910270"/>
            <a:ext cx="3496716" cy="456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Data &amp; Testing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281891" y="6576275"/>
            <a:ext cx="4849415" cy="1112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MySQL databases (SQLLLM, StoreDB)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281891" y="7693678"/>
            <a:ext cx="4849415" cy="1112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Faker library for sample data generation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98190" y="3035945"/>
            <a:ext cx="654249" cy="654249"/>
            <a:chOff x="0" y="0"/>
            <a:chExt cx="872332" cy="8723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350" y="6350"/>
              <a:ext cx="859663" cy="859663"/>
            </a:xfrm>
            <a:custGeom>
              <a:avLst/>
              <a:gdLst/>
              <a:ahLst/>
              <a:cxnLst/>
              <a:rect r="r" b="b" t="t" l="l"/>
              <a:pathLst>
                <a:path h="859663" w="859663">
                  <a:moveTo>
                    <a:pt x="0" y="160528"/>
                  </a:moveTo>
                  <a:cubicBezTo>
                    <a:pt x="0" y="71882"/>
                    <a:pt x="71882" y="0"/>
                    <a:pt x="160528" y="0"/>
                  </a:cubicBezTo>
                  <a:lnTo>
                    <a:pt x="699135" y="0"/>
                  </a:lnTo>
                  <a:cubicBezTo>
                    <a:pt x="787781" y="0"/>
                    <a:pt x="859663" y="71882"/>
                    <a:pt x="859663" y="160528"/>
                  </a:cubicBezTo>
                  <a:lnTo>
                    <a:pt x="859663" y="699135"/>
                  </a:lnTo>
                  <a:cubicBezTo>
                    <a:pt x="859663" y="787781"/>
                    <a:pt x="787781" y="859663"/>
                    <a:pt x="699135" y="859663"/>
                  </a:cubicBezTo>
                  <a:lnTo>
                    <a:pt x="160528" y="859663"/>
                  </a:lnTo>
                  <a:cubicBezTo>
                    <a:pt x="71882" y="859663"/>
                    <a:pt x="0" y="787781"/>
                    <a:pt x="0" y="69913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72363" cy="872363"/>
            </a:xfrm>
            <a:custGeom>
              <a:avLst/>
              <a:gdLst/>
              <a:ahLst/>
              <a:cxnLst/>
              <a:rect r="r" b="b" t="t" l="l"/>
              <a:pathLst>
                <a:path h="872363" w="872363">
                  <a:moveTo>
                    <a:pt x="0" y="166878"/>
                  </a:moveTo>
                  <a:cubicBezTo>
                    <a:pt x="0" y="74676"/>
                    <a:pt x="74676" y="0"/>
                    <a:pt x="166878" y="0"/>
                  </a:cubicBezTo>
                  <a:lnTo>
                    <a:pt x="705485" y="0"/>
                  </a:lnTo>
                  <a:lnTo>
                    <a:pt x="705485" y="6350"/>
                  </a:lnTo>
                  <a:lnTo>
                    <a:pt x="705485" y="0"/>
                  </a:lnTo>
                  <a:lnTo>
                    <a:pt x="705485" y="6350"/>
                  </a:lnTo>
                  <a:lnTo>
                    <a:pt x="705485" y="0"/>
                  </a:lnTo>
                  <a:cubicBezTo>
                    <a:pt x="797687" y="0"/>
                    <a:pt x="872363" y="74676"/>
                    <a:pt x="872363" y="166878"/>
                  </a:cubicBezTo>
                  <a:lnTo>
                    <a:pt x="872363" y="705485"/>
                  </a:lnTo>
                  <a:lnTo>
                    <a:pt x="866013" y="705485"/>
                  </a:lnTo>
                  <a:lnTo>
                    <a:pt x="872363" y="705485"/>
                  </a:lnTo>
                  <a:cubicBezTo>
                    <a:pt x="872363" y="797687"/>
                    <a:pt x="797687" y="872363"/>
                    <a:pt x="705485" y="872363"/>
                  </a:cubicBezTo>
                  <a:lnTo>
                    <a:pt x="705485" y="866013"/>
                  </a:lnTo>
                  <a:lnTo>
                    <a:pt x="705485" y="872363"/>
                  </a:lnTo>
                  <a:lnTo>
                    <a:pt x="166878" y="872363"/>
                  </a:lnTo>
                  <a:lnTo>
                    <a:pt x="166878" y="866013"/>
                  </a:lnTo>
                  <a:lnTo>
                    <a:pt x="166878" y="872363"/>
                  </a:lnTo>
                  <a:cubicBezTo>
                    <a:pt x="74676" y="872363"/>
                    <a:pt x="0" y="797687"/>
                    <a:pt x="0" y="705485"/>
                  </a:cubicBezTo>
                  <a:lnTo>
                    <a:pt x="0" y="166878"/>
                  </a:lnTo>
                  <a:lnTo>
                    <a:pt x="6350" y="166878"/>
                  </a:lnTo>
                  <a:lnTo>
                    <a:pt x="0" y="166878"/>
                  </a:lnTo>
                  <a:moveTo>
                    <a:pt x="12700" y="166878"/>
                  </a:moveTo>
                  <a:lnTo>
                    <a:pt x="12700" y="705485"/>
                  </a:lnTo>
                  <a:lnTo>
                    <a:pt x="6350" y="705485"/>
                  </a:lnTo>
                  <a:lnTo>
                    <a:pt x="12700" y="705485"/>
                  </a:lnTo>
                  <a:cubicBezTo>
                    <a:pt x="12700" y="790575"/>
                    <a:pt x="81661" y="859663"/>
                    <a:pt x="166878" y="859663"/>
                  </a:cubicBezTo>
                  <a:lnTo>
                    <a:pt x="705485" y="859663"/>
                  </a:lnTo>
                  <a:cubicBezTo>
                    <a:pt x="790575" y="859663"/>
                    <a:pt x="859663" y="790702"/>
                    <a:pt x="859663" y="705485"/>
                  </a:cubicBezTo>
                  <a:lnTo>
                    <a:pt x="859663" y="166878"/>
                  </a:lnTo>
                  <a:lnTo>
                    <a:pt x="866013" y="166878"/>
                  </a:lnTo>
                  <a:lnTo>
                    <a:pt x="859663" y="166878"/>
                  </a:lnTo>
                  <a:cubicBezTo>
                    <a:pt x="859663" y="81661"/>
                    <a:pt x="790575" y="12700"/>
                    <a:pt x="705485" y="12700"/>
                  </a:cubicBezTo>
                  <a:lnTo>
                    <a:pt x="166878" y="12700"/>
                  </a:lnTo>
                  <a:lnTo>
                    <a:pt x="166878" y="6350"/>
                  </a:lnTo>
                  <a:lnTo>
                    <a:pt x="166878" y="12700"/>
                  </a:lnTo>
                  <a:cubicBezTo>
                    <a:pt x="81661" y="12700"/>
                    <a:pt x="12700" y="81661"/>
                    <a:pt x="12700" y="166878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98190" y="4736009"/>
            <a:ext cx="654249" cy="654249"/>
            <a:chOff x="0" y="0"/>
            <a:chExt cx="872332" cy="87233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59663" cy="859663"/>
            </a:xfrm>
            <a:custGeom>
              <a:avLst/>
              <a:gdLst/>
              <a:ahLst/>
              <a:cxnLst/>
              <a:rect r="r" b="b" t="t" l="l"/>
              <a:pathLst>
                <a:path h="859663" w="859663">
                  <a:moveTo>
                    <a:pt x="0" y="160528"/>
                  </a:moveTo>
                  <a:cubicBezTo>
                    <a:pt x="0" y="71882"/>
                    <a:pt x="71882" y="0"/>
                    <a:pt x="160528" y="0"/>
                  </a:cubicBezTo>
                  <a:lnTo>
                    <a:pt x="699135" y="0"/>
                  </a:lnTo>
                  <a:cubicBezTo>
                    <a:pt x="787781" y="0"/>
                    <a:pt x="859663" y="71882"/>
                    <a:pt x="859663" y="160528"/>
                  </a:cubicBezTo>
                  <a:lnTo>
                    <a:pt x="859663" y="699135"/>
                  </a:lnTo>
                  <a:cubicBezTo>
                    <a:pt x="859663" y="787781"/>
                    <a:pt x="787781" y="859663"/>
                    <a:pt x="699135" y="859663"/>
                  </a:cubicBezTo>
                  <a:lnTo>
                    <a:pt x="160528" y="859663"/>
                  </a:lnTo>
                  <a:cubicBezTo>
                    <a:pt x="71882" y="859663"/>
                    <a:pt x="0" y="787781"/>
                    <a:pt x="0" y="69913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72363" cy="872363"/>
            </a:xfrm>
            <a:custGeom>
              <a:avLst/>
              <a:gdLst/>
              <a:ahLst/>
              <a:cxnLst/>
              <a:rect r="r" b="b" t="t" l="l"/>
              <a:pathLst>
                <a:path h="872363" w="872363">
                  <a:moveTo>
                    <a:pt x="0" y="166878"/>
                  </a:moveTo>
                  <a:cubicBezTo>
                    <a:pt x="0" y="74676"/>
                    <a:pt x="74676" y="0"/>
                    <a:pt x="166878" y="0"/>
                  </a:cubicBezTo>
                  <a:lnTo>
                    <a:pt x="705485" y="0"/>
                  </a:lnTo>
                  <a:lnTo>
                    <a:pt x="705485" y="6350"/>
                  </a:lnTo>
                  <a:lnTo>
                    <a:pt x="705485" y="0"/>
                  </a:lnTo>
                  <a:lnTo>
                    <a:pt x="705485" y="6350"/>
                  </a:lnTo>
                  <a:lnTo>
                    <a:pt x="705485" y="0"/>
                  </a:lnTo>
                  <a:cubicBezTo>
                    <a:pt x="797687" y="0"/>
                    <a:pt x="872363" y="74676"/>
                    <a:pt x="872363" y="166878"/>
                  </a:cubicBezTo>
                  <a:lnTo>
                    <a:pt x="872363" y="705485"/>
                  </a:lnTo>
                  <a:lnTo>
                    <a:pt x="866013" y="705485"/>
                  </a:lnTo>
                  <a:lnTo>
                    <a:pt x="872363" y="705485"/>
                  </a:lnTo>
                  <a:cubicBezTo>
                    <a:pt x="872363" y="797687"/>
                    <a:pt x="797687" y="872363"/>
                    <a:pt x="705485" y="872363"/>
                  </a:cubicBezTo>
                  <a:lnTo>
                    <a:pt x="705485" y="866013"/>
                  </a:lnTo>
                  <a:lnTo>
                    <a:pt x="705485" y="872363"/>
                  </a:lnTo>
                  <a:lnTo>
                    <a:pt x="166878" y="872363"/>
                  </a:lnTo>
                  <a:lnTo>
                    <a:pt x="166878" y="866013"/>
                  </a:lnTo>
                  <a:lnTo>
                    <a:pt x="166878" y="872363"/>
                  </a:lnTo>
                  <a:cubicBezTo>
                    <a:pt x="74676" y="872363"/>
                    <a:pt x="0" y="797687"/>
                    <a:pt x="0" y="705485"/>
                  </a:cubicBezTo>
                  <a:lnTo>
                    <a:pt x="0" y="166878"/>
                  </a:lnTo>
                  <a:lnTo>
                    <a:pt x="6350" y="166878"/>
                  </a:lnTo>
                  <a:lnTo>
                    <a:pt x="0" y="166878"/>
                  </a:lnTo>
                  <a:moveTo>
                    <a:pt x="12700" y="166878"/>
                  </a:moveTo>
                  <a:lnTo>
                    <a:pt x="12700" y="705485"/>
                  </a:lnTo>
                  <a:lnTo>
                    <a:pt x="6350" y="705485"/>
                  </a:lnTo>
                  <a:lnTo>
                    <a:pt x="12700" y="705485"/>
                  </a:lnTo>
                  <a:cubicBezTo>
                    <a:pt x="12700" y="790575"/>
                    <a:pt x="81661" y="859663"/>
                    <a:pt x="166878" y="859663"/>
                  </a:cubicBezTo>
                  <a:lnTo>
                    <a:pt x="705485" y="859663"/>
                  </a:lnTo>
                  <a:cubicBezTo>
                    <a:pt x="790575" y="859663"/>
                    <a:pt x="859663" y="790702"/>
                    <a:pt x="859663" y="705485"/>
                  </a:cubicBezTo>
                  <a:lnTo>
                    <a:pt x="859663" y="166878"/>
                  </a:lnTo>
                  <a:lnTo>
                    <a:pt x="866013" y="166878"/>
                  </a:lnTo>
                  <a:lnTo>
                    <a:pt x="859663" y="166878"/>
                  </a:lnTo>
                  <a:cubicBezTo>
                    <a:pt x="859663" y="81661"/>
                    <a:pt x="790575" y="12700"/>
                    <a:pt x="705485" y="12700"/>
                  </a:cubicBezTo>
                  <a:lnTo>
                    <a:pt x="166878" y="12700"/>
                  </a:lnTo>
                  <a:lnTo>
                    <a:pt x="166878" y="6350"/>
                  </a:lnTo>
                  <a:lnTo>
                    <a:pt x="166878" y="12700"/>
                  </a:lnTo>
                  <a:cubicBezTo>
                    <a:pt x="81661" y="12700"/>
                    <a:pt x="12700" y="81661"/>
                    <a:pt x="12700" y="166878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98190" y="6436072"/>
            <a:ext cx="654249" cy="654249"/>
            <a:chOff x="0" y="0"/>
            <a:chExt cx="872332" cy="87233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59663" cy="859663"/>
            </a:xfrm>
            <a:custGeom>
              <a:avLst/>
              <a:gdLst/>
              <a:ahLst/>
              <a:cxnLst/>
              <a:rect r="r" b="b" t="t" l="l"/>
              <a:pathLst>
                <a:path h="859663" w="859663">
                  <a:moveTo>
                    <a:pt x="0" y="160528"/>
                  </a:moveTo>
                  <a:cubicBezTo>
                    <a:pt x="0" y="71882"/>
                    <a:pt x="71882" y="0"/>
                    <a:pt x="160528" y="0"/>
                  </a:cubicBezTo>
                  <a:lnTo>
                    <a:pt x="699135" y="0"/>
                  </a:lnTo>
                  <a:cubicBezTo>
                    <a:pt x="787781" y="0"/>
                    <a:pt x="859663" y="71882"/>
                    <a:pt x="859663" y="160528"/>
                  </a:cubicBezTo>
                  <a:lnTo>
                    <a:pt x="859663" y="699135"/>
                  </a:lnTo>
                  <a:cubicBezTo>
                    <a:pt x="859663" y="787781"/>
                    <a:pt x="787781" y="859663"/>
                    <a:pt x="699135" y="859663"/>
                  </a:cubicBezTo>
                  <a:lnTo>
                    <a:pt x="160528" y="859663"/>
                  </a:lnTo>
                  <a:cubicBezTo>
                    <a:pt x="71882" y="859663"/>
                    <a:pt x="0" y="787781"/>
                    <a:pt x="0" y="69913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72363" cy="872363"/>
            </a:xfrm>
            <a:custGeom>
              <a:avLst/>
              <a:gdLst/>
              <a:ahLst/>
              <a:cxnLst/>
              <a:rect r="r" b="b" t="t" l="l"/>
              <a:pathLst>
                <a:path h="872363" w="872363">
                  <a:moveTo>
                    <a:pt x="0" y="166878"/>
                  </a:moveTo>
                  <a:cubicBezTo>
                    <a:pt x="0" y="74676"/>
                    <a:pt x="74676" y="0"/>
                    <a:pt x="166878" y="0"/>
                  </a:cubicBezTo>
                  <a:lnTo>
                    <a:pt x="705485" y="0"/>
                  </a:lnTo>
                  <a:lnTo>
                    <a:pt x="705485" y="6350"/>
                  </a:lnTo>
                  <a:lnTo>
                    <a:pt x="705485" y="0"/>
                  </a:lnTo>
                  <a:lnTo>
                    <a:pt x="705485" y="6350"/>
                  </a:lnTo>
                  <a:lnTo>
                    <a:pt x="705485" y="0"/>
                  </a:lnTo>
                  <a:cubicBezTo>
                    <a:pt x="797687" y="0"/>
                    <a:pt x="872363" y="74676"/>
                    <a:pt x="872363" y="166878"/>
                  </a:cubicBezTo>
                  <a:lnTo>
                    <a:pt x="872363" y="705485"/>
                  </a:lnTo>
                  <a:lnTo>
                    <a:pt x="866013" y="705485"/>
                  </a:lnTo>
                  <a:lnTo>
                    <a:pt x="872363" y="705485"/>
                  </a:lnTo>
                  <a:cubicBezTo>
                    <a:pt x="872363" y="797687"/>
                    <a:pt x="797687" y="872363"/>
                    <a:pt x="705485" y="872363"/>
                  </a:cubicBezTo>
                  <a:lnTo>
                    <a:pt x="705485" y="866013"/>
                  </a:lnTo>
                  <a:lnTo>
                    <a:pt x="705485" y="872363"/>
                  </a:lnTo>
                  <a:lnTo>
                    <a:pt x="166878" y="872363"/>
                  </a:lnTo>
                  <a:lnTo>
                    <a:pt x="166878" y="866013"/>
                  </a:lnTo>
                  <a:lnTo>
                    <a:pt x="166878" y="872363"/>
                  </a:lnTo>
                  <a:cubicBezTo>
                    <a:pt x="74676" y="872363"/>
                    <a:pt x="0" y="797687"/>
                    <a:pt x="0" y="705485"/>
                  </a:cubicBezTo>
                  <a:lnTo>
                    <a:pt x="0" y="166878"/>
                  </a:lnTo>
                  <a:lnTo>
                    <a:pt x="6350" y="166878"/>
                  </a:lnTo>
                  <a:lnTo>
                    <a:pt x="0" y="166878"/>
                  </a:lnTo>
                  <a:moveTo>
                    <a:pt x="12700" y="166878"/>
                  </a:moveTo>
                  <a:lnTo>
                    <a:pt x="12700" y="705485"/>
                  </a:lnTo>
                  <a:lnTo>
                    <a:pt x="6350" y="705485"/>
                  </a:lnTo>
                  <a:lnTo>
                    <a:pt x="12700" y="705485"/>
                  </a:lnTo>
                  <a:cubicBezTo>
                    <a:pt x="12700" y="790575"/>
                    <a:pt x="81661" y="859663"/>
                    <a:pt x="166878" y="859663"/>
                  </a:cubicBezTo>
                  <a:lnTo>
                    <a:pt x="705485" y="859663"/>
                  </a:lnTo>
                  <a:cubicBezTo>
                    <a:pt x="790575" y="859663"/>
                    <a:pt x="859663" y="790702"/>
                    <a:pt x="859663" y="705485"/>
                  </a:cubicBezTo>
                  <a:lnTo>
                    <a:pt x="859663" y="166878"/>
                  </a:lnTo>
                  <a:lnTo>
                    <a:pt x="866013" y="166878"/>
                  </a:lnTo>
                  <a:lnTo>
                    <a:pt x="859663" y="166878"/>
                  </a:lnTo>
                  <a:cubicBezTo>
                    <a:pt x="859663" y="81661"/>
                    <a:pt x="790575" y="12700"/>
                    <a:pt x="705485" y="12700"/>
                  </a:cubicBezTo>
                  <a:lnTo>
                    <a:pt x="166878" y="12700"/>
                  </a:lnTo>
                  <a:lnTo>
                    <a:pt x="166878" y="6350"/>
                  </a:lnTo>
                  <a:lnTo>
                    <a:pt x="166878" y="12700"/>
                  </a:lnTo>
                  <a:cubicBezTo>
                    <a:pt x="81661" y="12700"/>
                    <a:pt x="12700" y="81661"/>
                    <a:pt x="12700" y="166878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98190" y="8136136"/>
            <a:ext cx="654249" cy="654249"/>
            <a:chOff x="0" y="0"/>
            <a:chExt cx="872332" cy="87233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859663" cy="859663"/>
            </a:xfrm>
            <a:custGeom>
              <a:avLst/>
              <a:gdLst/>
              <a:ahLst/>
              <a:cxnLst/>
              <a:rect r="r" b="b" t="t" l="l"/>
              <a:pathLst>
                <a:path h="859663" w="859663">
                  <a:moveTo>
                    <a:pt x="0" y="160528"/>
                  </a:moveTo>
                  <a:cubicBezTo>
                    <a:pt x="0" y="71882"/>
                    <a:pt x="71882" y="0"/>
                    <a:pt x="160528" y="0"/>
                  </a:cubicBezTo>
                  <a:lnTo>
                    <a:pt x="699135" y="0"/>
                  </a:lnTo>
                  <a:cubicBezTo>
                    <a:pt x="787781" y="0"/>
                    <a:pt x="859663" y="71882"/>
                    <a:pt x="859663" y="160528"/>
                  </a:cubicBezTo>
                  <a:lnTo>
                    <a:pt x="859663" y="699135"/>
                  </a:lnTo>
                  <a:cubicBezTo>
                    <a:pt x="859663" y="787781"/>
                    <a:pt x="787781" y="859663"/>
                    <a:pt x="699135" y="859663"/>
                  </a:cubicBezTo>
                  <a:lnTo>
                    <a:pt x="160528" y="859663"/>
                  </a:lnTo>
                  <a:cubicBezTo>
                    <a:pt x="71882" y="859663"/>
                    <a:pt x="0" y="787781"/>
                    <a:pt x="0" y="69913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72363" cy="872363"/>
            </a:xfrm>
            <a:custGeom>
              <a:avLst/>
              <a:gdLst/>
              <a:ahLst/>
              <a:cxnLst/>
              <a:rect r="r" b="b" t="t" l="l"/>
              <a:pathLst>
                <a:path h="872363" w="872363">
                  <a:moveTo>
                    <a:pt x="0" y="166878"/>
                  </a:moveTo>
                  <a:cubicBezTo>
                    <a:pt x="0" y="74676"/>
                    <a:pt x="74676" y="0"/>
                    <a:pt x="166878" y="0"/>
                  </a:cubicBezTo>
                  <a:lnTo>
                    <a:pt x="705485" y="0"/>
                  </a:lnTo>
                  <a:lnTo>
                    <a:pt x="705485" y="6350"/>
                  </a:lnTo>
                  <a:lnTo>
                    <a:pt x="705485" y="0"/>
                  </a:lnTo>
                  <a:lnTo>
                    <a:pt x="705485" y="6350"/>
                  </a:lnTo>
                  <a:lnTo>
                    <a:pt x="705485" y="0"/>
                  </a:lnTo>
                  <a:cubicBezTo>
                    <a:pt x="797687" y="0"/>
                    <a:pt x="872363" y="74676"/>
                    <a:pt x="872363" y="166878"/>
                  </a:cubicBezTo>
                  <a:lnTo>
                    <a:pt x="872363" y="705485"/>
                  </a:lnTo>
                  <a:lnTo>
                    <a:pt x="866013" y="705485"/>
                  </a:lnTo>
                  <a:lnTo>
                    <a:pt x="872363" y="705485"/>
                  </a:lnTo>
                  <a:cubicBezTo>
                    <a:pt x="872363" y="797687"/>
                    <a:pt x="797687" y="872363"/>
                    <a:pt x="705485" y="872363"/>
                  </a:cubicBezTo>
                  <a:lnTo>
                    <a:pt x="705485" y="866013"/>
                  </a:lnTo>
                  <a:lnTo>
                    <a:pt x="705485" y="872363"/>
                  </a:lnTo>
                  <a:lnTo>
                    <a:pt x="166878" y="872363"/>
                  </a:lnTo>
                  <a:lnTo>
                    <a:pt x="166878" y="866013"/>
                  </a:lnTo>
                  <a:lnTo>
                    <a:pt x="166878" y="872363"/>
                  </a:lnTo>
                  <a:cubicBezTo>
                    <a:pt x="74676" y="872363"/>
                    <a:pt x="0" y="797687"/>
                    <a:pt x="0" y="705485"/>
                  </a:cubicBezTo>
                  <a:lnTo>
                    <a:pt x="0" y="166878"/>
                  </a:lnTo>
                  <a:lnTo>
                    <a:pt x="6350" y="166878"/>
                  </a:lnTo>
                  <a:lnTo>
                    <a:pt x="0" y="166878"/>
                  </a:lnTo>
                  <a:moveTo>
                    <a:pt x="12700" y="166878"/>
                  </a:moveTo>
                  <a:lnTo>
                    <a:pt x="12700" y="705485"/>
                  </a:lnTo>
                  <a:lnTo>
                    <a:pt x="6350" y="705485"/>
                  </a:lnTo>
                  <a:lnTo>
                    <a:pt x="12700" y="705485"/>
                  </a:lnTo>
                  <a:cubicBezTo>
                    <a:pt x="12700" y="790575"/>
                    <a:pt x="81661" y="859663"/>
                    <a:pt x="166878" y="859663"/>
                  </a:cubicBezTo>
                  <a:lnTo>
                    <a:pt x="705485" y="859663"/>
                  </a:lnTo>
                  <a:cubicBezTo>
                    <a:pt x="790575" y="859663"/>
                    <a:pt x="859663" y="790702"/>
                    <a:pt x="859663" y="705485"/>
                  </a:cubicBezTo>
                  <a:lnTo>
                    <a:pt x="859663" y="166878"/>
                  </a:lnTo>
                  <a:lnTo>
                    <a:pt x="866013" y="166878"/>
                  </a:lnTo>
                  <a:lnTo>
                    <a:pt x="859663" y="166878"/>
                  </a:lnTo>
                  <a:cubicBezTo>
                    <a:pt x="859663" y="81661"/>
                    <a:pt x="790575" y="12700"/>
                    <a:pt x="705485" y="12700"/>
                  </a:cubicBezTo>
                  <a:lnTo>
                    <a:pt x="166878" y="12700"/>
                  </a:lnTo>
                  <a:lnTo>
                    <a:pt x="166878" y="6350"/>
                  </a:lnTo>
                  <a:lnTo>
                    <a:pt x="166878" y="12700"/>
                  </a:lnTo>
                  <a:cubicBezTo>
                    <a:pt x="81661" y="12700"/>
                    <a:pt x="12700" y="81661"/>
                    <a:pt x="12700" y="166878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861528" y="0"/>
            <a:ext cx="8426472" cy="10287000"/>
            <a:chOff x="0" y="0"/>
            <a:chExt cx="2219318" cy="270933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219318" cy="2709333"/>
            </a:xfrm>
            <a:custGeom>
              <a:avLst/>
              <a:gdLst/>
              <a:ahLst/>
              <a:cxnLst/>
              <a:rect r="r" b="b" t="t" l="l"/>
              <a:pathLst>
                <a:path h="2709333" w="2219318">
                  <a:moveTo>
                    <a:pt x="46857" y="0"/>
                  </a:moveTo>
                  <a:lnTo>
                    <a:pt x="2172461" y="0"/>
                  </a:lnTo>
                  <a:cubicBezTo>
                    <a:pt x="2198339" y="0"/>
                    <a:pt x="2219318" y="20979"/>
                    <a:pt x="2219318" y="46857"/>
                  </a:cubicBezTo>
                  <a:lnTo>
                    <a:pt x="2219318" y="2662476"/>
                  </a:lnTo>
                  <a:cubicBezTo>
                    <a:pt x="2219318" y="2688355"/>
                    <a:pt x="2198339" y="2709333"/>
                    <a:pt x="2172461" y="2709333"/>
                  </a:cubicBezTo>
                  <a:lnTo>
                    <a:pt x="46857" y="2709333"/>
                  </a:lnTo>
                  <a:cubicBezTo>
                    <a:pt x="20979" y="2709333"/>
                    <a:pt x="0" y="2688355"/>
                    <a:pt x="0" y="2662476"/>
                  </a:cubicBezTo>
                  <a:lnTo>
                    <a:pt x="0" y="46857"/>
                  </a:lnTo>
                  <a:cubicBezTo>
                    <a:pt x="0" y="20979"/>
                    <a:pt x="20979" y="0"/>
                    <a:pt x="4685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B0C23">
                    <a:alpha val="100000"/>
                  </a:srgbClr>
                </a:gs>
                <a:gs pos="100000">
                  <a:srgbClr val="6E576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04775"/>
              <a:ext cx="2219318" cy="28141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37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698717" y="1009650"/>
            <a:ext cx="9424095" cy="1568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User Experience: Chat Interface &amp; Powerful Insights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934170" y="3129557"/>
            <a:ext cx="3184178" cy="407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Conversational Chat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934170" y="3623370"/>
            <a:ext cx="8492878" cy="544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249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Users type questions or SQL commands in a familiar chat layout.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34170" y="4829621"/>
            <a:ext cx="3184178" cy="407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Schema Display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934170" y="5323434"/>
            <a:ext cx="8492878" cy="544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249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Toggleable panel shows databases, tables, and columns.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934170" y="6529685"/>
            <a:ext cx="3780830" cy="384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Insightful Responses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934170" y="7023498"/>
            <a:ext cx="8492878" cy="544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249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Results include generated SQL, data tables, and AI insights.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934170" y="8229749"/>
            <a:ext cx="3184178" cy="407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Error Handling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34170" y="8723560"/>
            <a:ext cx="8492878" cy="544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249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Clear messages guide users on invalid inputs or failures.</a:t>
            </a:r>
          </a:p>
        </p:txBody>
      </p:sp>
      <p:sp>
        <p:nvSpPr>
          <p:cNvPr name="Freeform 29" id="29"/>
          <p:cNvSpPr/>
          <p:nvPr/>
        </p:nvSpPr>
        <p:spPr>
          <a:xfrm flipH="false" flipV="false" rot="0">
            <a:off x="9861528" y="2745574"/>
            <a:ext cx="8426472" cy="4739890"/>
          </a:xfrm>
          <a:custGeom>
            <a:avLst/>
            <a:gdLst/>
            <a:ahLst/>
            <a:cxnLst/>
            <a:rect r="r" b="b" t="t" l="l"/>
            <a:pathLst>
              <a:path h="4739890" w="8426472">
                <a:moveTo>
                  <a:pt x="0" y="0"/>
                </a:moveTo>
                <a:lnTo>
                  <a:pt x="8426472" y="0"/>
                </a:lnTo>
                <a:lnTo>
                  <a:pt x="8426472" y="4739890"/>
                </a:lnTo>
                <a:lnTo>
                  <a:pt x="0" y="47398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464646" y="947738"/>
            <a:ext cx="10525020" cy="81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2"/>
              </a:lnSpc>
            </a:pPr>
            <a:r>
              <a:rPr lang="en-US" sz="5250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Demonstration &amp; Testing Setup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908726" y="2952750"/>
            <a:ext cx="235595" cy="1091654"/>
            <a:chOff x="0" y="0"/>
            <a:chExt cx="314127" cy="14555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301371" cy="1442847"/>
            </a:xfrm>
            <a:custGeom>
              <a:avLst/>
              <a:gdLst/>
              <a:ahLst/>
              <a:cxnLst/>
              <a:rect r="r" b="b" t="t" l="l"/>
              <a:pathLst>
                <a:path h="1442847" w="301371">
                  <a:moveTo>
                    <a:pt x="0" y="155702"/>
                  </a:moveTo>
                  <a:cubicBezTo>
                    <a:pt x="0" y="69723"/>
                    <a:pt x="67437" y="0"/>
                    <a:pt x="150749" y="0"/>
                  </a:cubicBezTo>
                  <a:cubicBezTo>
                    <a:pt x="234061" y="0"/>
                    <a:pt x="301371" y="69723"/>
                    <a:pt x="301371" y="155702"/>
                  </a:cubicBezTo>
                  <a:lnTo>
                    <a:pt x="301371" y="1287145"/>
                  </a:lnTo>
                  <a:cubicBezTo>
                    <a:pt x="301371" y="1373124"/>
                    <a:pt x="233934" y="1442847"/>
                    <a:pt x="150622" y="1442847"/>
                  </a:cubicBezTo>
                  <a:cubicBezTo>
                    <a:pt x="67310" y="1442847"/>
                    <a:pt x="0" y="1373124"/>
                    <a:pt x="0" y="128714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4198" cy="1455547"/>
            </a:xfrm>
            <a:custGeom>
              <a:avLst/>
              <a:gdLst/>
              <a:ahLst/>
              <a:cxnLst/>
              <a:rect r="r" b="b" t="t" l="l"/>
              <a:pathLst>
                <a:path h="1455547" w="314198">
                  <a:moveTo>
                    <a:pt x="0" y="162052"/>
                  </a:moveTo>
                  <a:cubicBezTo>
                    <a:pt x="0" y="72771"/>
                    <a:pt x="70104" y="0"/>
                    <a:pt x="157099" y="0"/>
                  </a:cubicBezTo>
                  <a:cubicBezTo>
                    <a:pt x="159004" y="0"/>
                    <a:pt x="160909" y="889"/>
                    <a:pt x="162052" y="2413"/>
                  </a:cubicBezTo>
                  <a:lnTo>
                    <a:pt x="157099" y="6350"/>
                  </a:lnTo>
                  <a:lnTo>
                    <a:pt x="157099" y="0"/>
                  </a:lnTo>
                  <a:lnTo>
                    <a:pt x="157099" y="6350"/>
                  </a:lnTo>
                  <a:lnTo>
                    <a:pt x="157099" y="0"/>
                  </a:lnTo>
                  <a:cubicBezTo>
                    <a:pt x="244094" y="0"/>
                    <a:pt x="314198" y="72771"/>
                    <a:pt x="314198" y="162052"/>
                  </a:cubicBezTo>
                  <a:lnTo>
                    <a:pt x="314198" y="1293495"/>
                  </a:lnTo>
                  <a:lnTo>
                    <a:pt x="307848" y="1293495"/>
                  </a:lnTo>
                  <a:lnTo>
                    <a:pt x="314198" y="1293495"/>
                  </a:lnTo>
                  <a:cubicBezTo>
                    <a:pt x="314198" y="1382776"/>
                    <a:pt x="244094" y="1455547"/>
                    <a:pt x="157099" y="1455547"/>
                  </a:cubicBezTo>
                  <a:lnTo>
                    <a:pt x="157099" y="1449197"/>
                  </a:lnTo>
                  <a:lnTo>
                    <a:pt x="157099" y="1442847"/>
                  </a:lnTo>
                  <a:lnTo>
                    <a:pt x="157099" y="1449197"/>
                  </a:lnTo>
                  <a:lnTo>
                    <a:pt x="157099" y="1455547"/>
                  </a:lnTo>
                  <a:cubicBezTo>
                    <a:pt x="70104" y="1455547"/>
                    <a:pt x="0" y="1382776"/>
                    <a:pt x="0" y="1293495"/>
                  </a:cubicBezTo>
                  <a:lnTo>
                    <a:pt x="0" y="162052"/>
                  </a:lnTo>
                  <a:lnTo>
                    <a:pt x="6350" y="162052"/>
                  </a:lnTo>
                  <a:lnTo>
                    <a:pt x="0" y="162052"/>
                  </a:lnTo>
                  <a:moveTo>
                    <a:pt x="12700" y="162052"/>
                  </a:moveTo>
                  <a:lnTo>
                    <a:pt x="12700" y="1293495"/>
                  </a:lnTo>
                  <a:lnTo>
                    <a:pt x="6350" y="1293495"/>
                  </a:lnTo>
                  <a:lnTo>
                    <a:pt x="12700" y="1293495"/>
                  </a:lnTo>
                  <a:cubicBezTo>
                    <a:pt x="12700" y="1376172"/>
                    <a:pt x="77470" y="1442847"/>
                    <a:pt x="157099" y="1442847"/>
                  </a:cubicBezTo>
                  <a:cubicBezTo>
                    <a:pt x="160655" y="1442847"/>
                    <a:pt x="163449" y="1445641"/>
                    <a:pt x="163449" y="1449197"/>
                  </a:cubicBezTo>
                  <a:cubicBezTo>
                    <a:pt x="163449" y="1452753"/>
                    <a:pt x="160655" y="1455547"/>
                    <a:pt x="157099" y="1455547"/>
                  </a:cubicBezTo>
                  <a:cubicBezTo>
                    <a:pt x="153543" y="1455547"/>
                    <a:pt x="150749" y="1452753"/>
                    <a:pt x="150749" y="1449197"/>
                  </a:cubicBezTo>
                  <a:cubicBezTo>
                    <a:pt x="150749" y="1445641"/>
                    <a:pt x="153543" y="1442847"/>
                    <a:pt x="157099" y="1442847"/>
                  </a:cubicBezTo>
                  <a:cubicBezTo>
                    <a:pt x="236601" y="1442847"/>
                    <a:pt x="301498" y="1376172"/>
                    <a:pt x="301498" y="1293495"/>
                  </a:cubicBezTo>
                  <a:lnTo>
                    <a:pt x="301498" y="162052"/>
                  </a:lnTo>
                  <a:lnTo>
                    <a:pt x="307848" y="162052"/>
                  </a:lnTo>
                  <a:lnTo>
                    <a:pt x="301498" y="162052"/>
                  </a:lnTo>
                  <a:cubicBezTo>
                    <a:pt x="301371" y="79375"/>
                    <a:pt x="236601" y="12700"/>
                    <a:pt x="157099" y="12700"/>
                  </a:cubicBezTo>
                  <a:cubicBezTo>
                    <a:pt x="155194" y="12700"/>
                    <a:pt x="153289" y="11811"/>
                    <a:pt x="152146" y="10287"/>
                  </a:cubicBezTo>
                  <a:lnTo>
                    <a:pt x="157099" y="6350"/>
                  </a:lnTo>
                  <a:lnTo>
                    <a:pt x="157099" y="12700"/>
                  </a:lnTo>
                  <a:cubicBezTo>
                    <a:pt x="77470" y="12700"/>
                    <a:pt x="12700" y="79375"/>
                    <a:pt x="12700" y="162052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591847" y="3046115"/>
            <a:ext cx="5347098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Manual &amp; Black Box Testing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91847" y="3471565"/>
            <a:ext cx="8640664" cy="568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Extensive input-output validation from user perspective.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402862" y="4433616"/>
            <a:ext cx="188985" cy="1262606"/>
            <a:chOff x="0" y="0"/>
            <a:chExt cx="314127" cy="2098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301371" cy="2085975"/>
            </a:xfrm>
            <a:custGeom>
              <a:avLst/>
              <a:gdLst/>
              <a:ahLst/>
              <a:cxnLst/>
              <a:rect r="r" b="b" t="t" l="l"/>
              <a:pathLst>
                <a:path h="2085975" w="301371">
                  <a:moveTo>
                    <a:pt x="0" y="156083"/>
                  </a:moveTo>
                  <a:cubicBezTo>
                    <a:pt x="0" y="69850"/>
                    <a:pt x="67437" y="0"/>
                    <a:pt x="150749" y="0"/>
                  </a:cubicBezTo>
                  <a:cubicBezTo>
                    <a:pt x="234061" y="0"/>
                    <a:pt x="301371" y="69850"/>
                    <a:pt x="301371" y="156083"/>
                  </a:cubicBezTo>
                  <a:lnTo>
                    <a:pt x="301371" y="1929892"/>
                  </a:lnTo>
                  <a:cubicBezTo>
                    <a:pt x="301371" y="2016125"/>
                    <a:pt x="233934" y="2085975"/>
                    <a:pt x="150622" y="2085975"/>
                  </a:cubicBezTo>
                  <a:cubicBezTo>
                    <a:pt x="67310" y="2085975"/>
                    <a:pt x="0" y="2016125"/>
                    <a:pt x="0" y="1929892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14198" cy="2098675"/>
            </a:xfrm>
            <a:custGeom>
              <a:avLst/>
              <a:gdLst/>
              <a:ahLst/>
              <a:cxnLst/>
              <a:rect r="r" b="b" t="t" l="l"/>
              <a:pathLst>
                <a:path h="2098675" w="314198">
                  <a:moveTo>
                    <a:pt x="0" y="162433"/>
                  </a:moveTo>
                  <a:cubicBezTo>
                    <a:pt x="0" y="72898"/>
                    <a:pt x="70104" y="0"/>
                    <a:pt x="157099" y="0"/>
                  </a:cubicBezTo>
                  <a:cubicBezTo>
                    <a:pt x="159004" y="0"/>
                    <a:pt x="160909" y="889"/>
                    <a:pt x="162052" y="2413"/>
                  </a:cubicBezTo>
                  <a:lnTo>
                    <a:pt x="157099" y="6350"/>
                  </a:lnTo>
                  <a:lnTo>
                    <a:pt x="157099" y="0"/>
                  </a:lnTo>
                  <a:lnTo>
                    <a:pt x="157099" y="6350"/>
                  </a:lnTo>
                  <a:lnTo>
                    <a:pt x="157099" y="0"/>
                  </a:lnTo>
                  <a:cubicBezTo>
                    <a:pt x="244094" y="0"/>
                    <a:pt x="314198" y="72898"/>
                    <a:pt x="314198" y="162433"/>
                  </a:cubicBezTo>
                  <a:lnTo>
                    <a:pt x="314198" y="1936242"/>
                  </a:lnTo>
                  <a:lnTo>
                    <a:pt x="307848" y="1936242"/>
                  </a:lnTo>
                  <a:lnTo>
                    <a:pt x="314198" y="1936242"/>
                  </a:lnTo>
                  <a:cubicBezTo>
                    <a:pt x="314198" y="2025777"/>
                    <a:pt x="244094" y="2098675"/>
                    <a:pt x="157099" y="2098675"/>
                  </a:cubicBezTo>
                  <a:lnTo>
                    <a:pt x="157099" y="2092325"/>
                  </a:lnTo>
                  <a:lnTo>
                    <a:pt x="157099" y="2085975"/>
                  </a:lnTo>
                  <a:lnTo>
                    <a:pt x="157099" y="2092325"/>
                  </a:lnTo>
                  <a:lnTo>
                    <a:pt x="157099" y="2098675"/>
                  </a:lnTo>
                  <a:cubicBezTo>
                    <a:pt x="70104" y="2098675"/>
                    <a:pt x="0" y="2025777"/>
                    <a:pt x="0" y="1936242"/>
                  </a:cubicBezTo>
                  <a:lnTo>
                    <a:pt x="0" y="162433"/>
                  </a:lnTo>
                  <a:lnTo>
                    <a:pt x="6350" y="162433"/>
                  </a:lnTo>
                  <a:lnTo>
                    <a:pt x="0" y="162433"/>
                  </a:lnTo>
                  <a:moveTo>
                    <a:pt x="12700" y="162433"/>
                  </a:moveTo>
                  <a:lnTo>
                    <a:pt x="12700" y="1936242"/>
                  </a:lnTo>
                  <a:lnTo>
                    <a:pt x="6350" y="1936242"/>
                  </a:lnTo>
                  <a:lnTo>
                    <a:pt x="12700" y="1936242"/>
                  </a:lnTo>
                  <a:cubicBezTo>
                    <a:pt x="12700" y="2019173"/>
                    <a:pt x="77597" y="2085975"/>
                    <a:pt x="157099" y="2085975"/>
                  </a:cubicBezTo>
                  <a:cubicBezTo>
                    <a:pt x="160655" y="2085975"/>
                    <a:pt x="163449" y="2088769"/>
                    <a:pt x="163449" y="2092325"/>
                  </a:cubicBezTo>
                  <a:cubicBezTo>
                    <a:pt x="163449" y="2095881"/>
                    <a:pt x="160655" y="2098675"/>
                    <a:pt x="157099" y="2098675"/>
                  </a:cubicBezTo>
                  <a:cubicBezTo>
                    <a:pt x="153543" y="2098675"/>
                    <a:pt x="150749" y="2095881"/>
                    <a:pt x="150749" y="2092325"/>
                  </a:cubicBezTo>
                  <a:cubicBezTo>
                    <a:pt x="150749" y="2088769"/>
                    <a:pt x="153543" y="2085975"/>
                    <a:pt x="157099" y="2085975"/>
                  </a:cubicBezTo>
                  <a:cubicBezTo>
                    <a:pt x="236601" y="2085975"/>
                    <a:pt x="301498" y="2019173"/>
                    <a:pt x="301498" y="1936242"/>
                  </a:cubicBezTo>
                  <a:lnTo>
                    <a:pt x="301498" y="162433"/>
                  </a:lnTo>
                  <a:lnTo>
                    <a:pt x="307848" y="162433"/>
                  </a:lnTo>
                  <a:lnTo>
                    <a:pt x="301498" y="162433"/>
                  </a:lnTo>
                  <a:cubicBezTo>
                    <a:pt x="301371" y="79502"/>
                    <a:pt x="236601" y="12700"/>
                    <a:pt x="157099" y="12700"/>
                  </a:cubicBezTo>
                  <a:cubicBezTo>
                    <a:pt x="155194" y="12700"/>
                    <a:pt x="153289" y="11811"/>
                    <a:pt x="152146" y="10287"/>
                  </a:cubicBezTo>
                  <a:lnTo>
                    <a:pt x="157099" y="6350"/>
                  </a:lnTo>
                  <a:lnTo>
                    <a:pt x="157099" y="12700"/>
                  </a:lnTo>
                  <a:cubicBezTo>
                    <a:pt x="77597" y="12700"/>
                    <a:pt x="12700" y="79502"/>
                    <a:pt x="12700" y="162433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954555" y="4636442"/>
            <a:ext cx="3350865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Integration Testing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954555" y="5057775"/>
            <a:ext cx="8519102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Ensured smooth interaction between frontend, backend, LLM, and DB.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860062" y="6202412"/>
            <a:ext cx="188985" cy="1262606"/>
            <a:chOff x="0" y="0"/>
            <a:chExt cx="314127" cy="209867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301371" cy="2085975"/>
            </a:xfrm>
            <a:custGeom>
              <a:avLst/>
              <a:gdLst/>
              <a:ahLst/>
              <a:cxnLst/>
              <a:rect r="r" b="b" t="t" l="l"/>
              <a:pathLst>
                <a:path h="2085975" w="301371">
                  <a:moveTo>
                    <a:pt x="0" y="156083"/>
                  </a:moveTo>
                  <a:cubicBezTo>
                    <a:pt x="0" y="69850"/>
                    <a:pt x="67437" y="0"/>
                    <a:pt x="150749" y="0"/>
                  </a:cubicBezTo>
                  <a:cubicBezTo>
                    <a:pt x="234061" y="0"/>
                    <a:pt x="301371" y="69850"/>
                    <a:pt x="301371" y="156083"/>
                  </a:cubicBezTo>
                  <a:lnTo>
                    <a:pt x="301371" y="1929892"/>
                  </a:lnTo>
                  <a:cubicBezTo>
                    <a:pt x="301371" y="2016125"/>
                    <a:pt x="233934" y="2085975"/>
                    <a:pt x="150622" y="2085975"/>
                  </a:cubicBezTo>
                  <a:cubicBezTo>
                    <a:pt x="67310" y="2085975"/>
                    <a:pt x="0" y="2016125"/>
                    <a:pt x="0" y="1929892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14198" cy="2098675"/>
            </a:xfrm>
            <a:custGeom>
              <a:avLst/>
              <a:gdLst/>
              <a:ahLst/>
              <a:cxnLst/>
              <a:rect r="r" b="b" t="t" l="l"/>
              <a:pathLst>
                <a:path h="2098675" w="314198">
                  <a:moveTo>
                    <a:pt x="0" y="162433"/>
                  </a:moveTo>
                  <a:cubicBezTo>
                    <a:pt x="0" y="72898"/>
                    <a:pt x="70104" y="0"/>
                    <a:pt x="157099" y="0"/>
                  </a:cubicBezTo>
                  <a:cubicBezTo>
                    <a:pt x="159004" y="0"/>
                    <a:pt x="160909" y="889"/>
                    <a:pt x="162052" y="2413"/>
                  </a:cubicBezTo>
                  <a:lnTo>
                    <a:pt x="157099" y="6350"/>
                  </a:lnTo>
                  <a:lnTo>
                    <a:pt x="157099" y="0"/>
                  </a:lnTo>
                  <a:lnTo>
                    <a:pt x="157099" y="6350"/>
                  </a:lnTo>
                  <a:lnTo>
                    <a:pt x="157099" y="0"/>
                  </a:lnTo>
                  <a:cubicBezTo>
                    <a:pt x="244094" y="0"/>
                    <a:pt x="314198" y="72898"/>
                    <a:pt x="314198" y="162433"/>
                  </a:cubicBezTo>
                  <a:lnTo>
                    <a:pt x="314198" y="1936242"/>
                  </a:lnTo>
                  <a:lnTo>
                    <a:pt x="307848" y="1936242"/>
                  </a:lnTo>
                  <a:lnTo>
                    <a:pt x="314198" y="1936242"/>
                  </a:lnTo>
                  <a:cubicBezTo>
                    <a:pt x="314198" y="2025777"/>
                    <a:pt x="244094" y="2098675"/>
                    <a:pt x="157099" y="2098675"/>
                  </a:cubicBezTo>
                  <a:lnTo>
                    <a:pt x="157099" y="2092325"/>
                  </a:lnTo>
                  <a:lnTo>
                    <a:pt x="157099" y="2085975"/>
                  </a:lnTo>
                  <a:lnTo>
                    <a:pt x="157099" y="2092325"/>
                  </a:lnTo>
                  <a:lnTo>
                    <a:pt x="157099" y="2098675"/>
                  </a:lnTo>
                  <a:cubicBezTo>
                    <a:pt x="70104" y="2098675"/>
                    <a:pt x="0" y="2025777"/>
                    <a:pt x="0" y="1936242"/>
                  </a:cubicBezTo>
                  <a:lnTo>
                    <a:pt x="0" y="162433"/>
                  </a:lnTo>
                  <a:lnTo>
                    <a:pt x="6350" y="162433"/>
                  </a:lnTo>
                  <a:lnTo>
                    <a:pt x="0" y="162433"/>
                  </a:lnTo>
                  <a:moveTo>
                    <a:pt x="12700" y="162433"/>
                  </a:moveTo>
                  <a:lnTo>
                    <a:pt x="12700" y="1936242"/>
                  </a:lnTo>
                  <a:lnTo>
                    <a:pt x="6350" y="1936242"/>
                  </a:lnTo>
                  <a:lnTo>
                    <a:pt x="12700" y="1936242"/>
                  </a:lnTo>
                  <a:cubicBezTo>
                    <a:pt x="12700" y="2019173"/>
                    <a:pt x="77597" y="2085975"/>
                    <a:pt x="157099" y="2085975"/>
                  </a:cubicBezTo>
                  <a:cubicBezTo>
                    <a:pt x="160655" y="2085975"/>
                    <a:pt x="163449" y="2088769"/>
                    <a:pt x="163449" y="2092325"/>
                  </a:cubicBezTo>
                  <a:cubicBezTo>
                    <a:pt x="163449" y="2095881"/>
                    <a:pt x="160655" y="2098675"/>
                    <a:pt x="157099" y="2098675"/>
                  </a:cubicBezTo>
                  <a:cubicBezTo>
                    <a:pt x="153543" y="2098675"/>
                    <a:pt x="150749" y="2095881"/>
                    <a:pt x="150749" y="2092325"/>
                  </a:cubicBezTo>
                  <a:cubicBezTo>
                    <a:pt x="150749" y="2088769"/>
                    <a:pt x="153543" y="2085975"/>
                    <a:pt x="157099" y="2085975"/>
                  </a:cubicBezTo>
                  <a:cubicBezTo>
                    <a:pt x="236601" y="2085975"/>
                    <a:pt x="301498" y="2019173"/>
                    <a:pt x="301498" y="1936242"/>
                  </a:cubicBezTo>
                  <a:lnTo>
                    <a:pt x="301498" y="162433"/>
                  </a:lnTo>
                  <a:lnTo>
                    <a:pt x="307848" y="162433"/>
                  </a:lnTo>
                  <a:lnTo>
                    <a:pt x="301498" y="162433"/>
                  </a:lnTo>
                  <a:cubicBezTo>
                    <a:pt x="301371" y="79502"/>
                    <a:pt x="236601" y="12700"/>
                    <a:pt x="157099" y="12700"/>
                  </a:cubicBezTo>
                  <a:cubicBezTo>
                    <a:pt x="155194" y="12700"/>
                    <a:pt x="153289" y="11811"/>
                    <a:pt x="152146" y="10287"/>
                  </a:cubicBezTo>
                  <a:lnTo>
                    <a:pt x="157099" y="6350"/>
                  </a:lnTo>
                  <a:lnTo>
                    <a:pt x="157099" y="12700"/>
                  </a:lnTo>
                  <a:cubicBezTo>
                    <a:pt x="77597" y="12700"/>
                    <a:pt x="12700" y="79502"/>
                    <a:pt x="12700" y="162433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9383539" y="6347668"/>
            <a:ext cx="4442371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Sample Data Generation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89709" y="6773118"/>
            <a:ext cx="7842802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Used Faker to create realistic test databases for demonstrations.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265741" y="8068419"/>
            <a:ext cx="235595" cy="1091654"/>
            <a:chOff x="0" y="0"/>
            <a:chExt cx="314127" cy="145553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6350" y="6350"/>
              <a:ext cx="301371" cy="1442847"/>
            </a:xfrm>
            <a:custGeom>
              <a:avLst/>
              <a:gdLst/>
              <a:ahLst/>
              <a:cxnLst/>
              <a:rect r="r" b="b" t="t" l="l"/>
              <a:pathLst>
                <a:path h="1442847" w="301371">
                  <a:moveTo>
                    <a:pt x="0" y="155702"/>
                  </a:moveTo>
                  <a:cubicBezTo>
                    <a:pt x="0" y="69723"/>
                    <a:pt x="67437" y="0"/>
                    <a:pt x="150749" y="0"/>
                  </a:cubicBezTo>
                  <a:cubicBezTo>
                    <a:pt x="234061" y="0"/>
                    <a:pt x="301371" y="69723"/>
                    <a:pt x="301371" y="155702"/>
                  </a:cubicBezTo>
                  <a:lnTo>
                    <a:pt x="301371" y="1287145"/>
                  </a:lnTo>
                  <a:cubicBezTo>
                    <a:pt x="301371" y="1373124"/>
                    <a:pt x="233934" y="1442847"/>
                    <a:pt x="150622" y="1442847"/>
                  </a:cubicBezTo>
                  <a:cubicBezTo>
                    <a:pt x="67310" y="1442847"/>
                    <a:pt x="0" y="1373124"/>
                    <a:pt x="0" y="128714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14198" cy="1455547"/>
            </a:xfrm>
            <a:custGeom>
              <a:avLst/>
              <a:gdLst/>
              <a:ahLst/>
              <a:cxnLst/>
              <a:rect r="r" b="b" t="t" l="l"/>
              <a:pathLst>
                <a:path h="1455547" w="314198">
                  <a:moveTo>
                    <a:pt x="0" y="162052"/>
                  </a:moveTo>
                  <a:cubicBezTo>
                    <a:pt x="0" y="72771"/>
                    <a:pt x="70104" y="0"/>
                    <a:pt x="157099" y="0"/>
                  </a:cubicBezTo>
                  <a:cubicBezTo>
                    <a:pt x="159004" y="0"/>
                    <a:pt x="160909" y="889"/>
                    <a:pt x="162052" y="2413"/>
                  </a:cubicBezTo>
                  <a:lnTo>
                    <a:pt x="157099" y="6350"/>
                  </a:lnTo>
                  <a:lnTo>
                    <a:pt x="157099" y="0"/>
                  </a:lnTo>
                  <a:lnTo>
                    <a:pt x="157099" y="6350"/>
                  </a:lnTo>
                  <a:lnTo>
                    <a:pt x="157099" y="0"/>
                  </a:lnTo>
                  <a:cubicBezTo>
                    <a:pt x="244094" y="0"/>
                    <a:pt x="314198" y="72771"/>
                    <a:pt x="314198" y="162052"/>
                  </a:cubicBezTo>
                  <a:lnTo>
                    <a:pt x="314198" y="1293495"/>
                  </a:lnTo>
                  <a:lnTo>
                    <a:pt x="307848" y="1293495"/>
                  </a:lnTo>
                  <a:lnTo>
                    <a:pt x="314198" y="1293495"/>
                  </a:lnTo>
                  <a:cubicBezTo>
                    <a:pt x="314198" y="1382776"/>
                    <a:pt x="244094" y="1455547"/>
                    <a:pt x="157099" y="1455547"/>
                  </a:cubicBezTo>
                  <a:lnTo>
                    <a:pt x="157099" y="1449197"/>
                  </a:lnTo>
                  <a:lnTo>
                    <a:pt x="157099" y="1442847"/>
                  </a:lnTo>
                  <a:lnTo>
                    <a:pt x="157099" y="1449197"/>
                  </a:lnTo>
                  <a:lnTo>
                    <a:pt x="157099" y="1455547"/>
                  </a:lnTo>
                  <a:cubicBezTo>
                    <a:pt x="70104" y="1455547"/>
                    <a:pt x="0" y="1382776"/>
                    <a:pt x="0" y="1293495"/>
                  </a:cubicBezTo>
                  <a:lnTo>
                    <a:pt x="0" y="162052"/>
                  </a:lnTo>
                  <a:lnTo>
                    <a:pt x="6350" y="162052"/>
                  </a:lnTo>
                  <a:lnTo>
                    <a:pt x="0" y="162052"/>
                  </a:lnTo>
                  <a:moveTo>
                    <a:pt x="12700" y="162052"/>
                  </a:moveTo>
                  <a:lnTo>
                    <a:pt x="12700" y="1293495"/>
                  </a:lnTo>
                  <a:lnTo>
                    <a:pt x="6350" y="1293495"/>
                  </a:lnTo>
                  <a:lnTo>
                    <a:pt x="12700" y="1293495"/>
                  </a:lnTo>
                  <a:cubicBezTo>
                    <a:pt x="12700" y="1376172"/>
                    <a:pt x="77470" y="1442847"/>
                    <a:pt x="157099" y="1442847"/>
                  </a:cubicBezTo>
                  <a:cubicBezTo>
                    <a:pt x="160655" y="1442847"/>
                    <a:pt x="163449" y="1445641"/>
                    <a:pt x="163449" y="1449197"/>
                  </a:cubicBezTo>
                  <a:cubicBezTo>
                    <a:pt x="163449" y="1452753"/>
                    <a:pt x="160655" y="1455547"/>
                    <a:pt x="157099" y="1455547"/>
                  </a:cubicBezTo>
                  <a:cubicBezTo>
                    <a:pt x="153543" y="1455547"/>
                    <a:pt x="150749" y="1452753"/>
                    <a:pt x="150749" y="1449197"/>
                  </a:cubicBezTo>
                  <a:cubicBezTo>
                    <a:pt x="150749" y="1445641"/>
                    <a:pt x="153543" y="1442847"/>
                    <a:pt x="157099" y="1442847"/>
                  </a:cubicBezTo>
                  <a:cubicBezTo>
                    <a:pt x="236601" y="1442847"/>
                    <a:pt x="301498" y="1376172"/>
                    <a:pt x="301498" y="1293495"/>
                  </a:cubicBezTo>
                  <a:lnTo>
                    <a:pt x="301498" y="162052"/>
                  </a:lnTo>
                  <a:lnTo>
                    <a:pt x="307848" y="162052"/>
                  </a:lnTo>
                  <a:lnTo>
                    <a:pt x="301498" y="162052"/>
                  </a:lnTo>
                  <a:cubicBezTo>
                    <a:pt x="301371" y="79375"/>
                    <a:pt x="236601" y="12700"/>
                    <a:pt x="157099" y="12700"/>
                  </a:cubicBezTo>
                  <a:cubicBezTo>
                    <a:pt x="155194" y="12700"/>
                    <a:pt x="153289" y="11811"/>
                    <a:pt x="152146" y="10287"/>
                  </a:cubicBezTo>
                  <a:lnTo>
                    <a:pt x="157099" y="6350"/>
                  </a:lnTo>
                  <a:lnTo>
                    <a:pt x="157099" y="12700"/>
                  </a:lnTo>
                  <a:cubicBezTo>
                    <a:pt x="77470" y="12700"/>
                    <a:pt x="12700" y="79375"/>
                    <a:pt x="12700" y="162052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9948862" y="8207846"/>
            <a:ext cx="4179069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Error &amp; Usability Checks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948862" y="8690223"/>
            <a:ext cx="7283649" cy="568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Tested error messages and interface clarity.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97310" y="834181"/>
            <a:ext cx="11354991" cy="899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Achievements &amp; Future Roadmap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17501" y="4818609"/>
            <a:ext cx="3783211" cy="444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Current Achievements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97310" y="5346947"/>
            <a:ext cx="4603402" cy="966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Natural language to SQL translation, schema awareness, chat UI.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6327725" y="3076129"/>
            <a:ext cx="5632549" cy="5632549"/>
          </a:xfrm>
          <a:custGeom>
            <a:avLst/>
            <a:gdLst/>
            <a:ahLst/>
            <a:cxnLst/>
            <a:rect r="r" b="b" t="t" l="l"/>
            <a:pathLst>
              <a:path h="5632549" w="5632549">
                <a:moveTo>
                  <a:pt x="0" y="0"/>
                </a:moveTo>
                <a:lnTo>
                  <a:pt x="5632549" y="0"/>
                </a:lnTo>
                <a:lnTo>
                  <a:pt x="5632549" y="5632549"/>
                </a:lnTo>
                <a:lnTo>
                  <a:pt x="0" y="56325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967389" y="5126831"/>
            <a:ext cx="469106" cy="719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5"/>
              </a:lnSpc>
            </a:pPr>
            <a:r>
              <a:rPr lang="en-US" sz="3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65528" y="1887363"/>
            <a:ext cx="3652243" cy="444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Future Enhancements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65528" y="2415703"/>
            <a:ext cx="4760119" cy="1108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Support more SQL databases (PostgreSQL, SQL Server)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65528" y="3528789"/>
            <a:ext cx="4760119" cy="1108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Advanced security and user authentication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65528" y="4641874"/>
            <a:ext cx="4760119" cy="1108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Conversational context and multi-turn queries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365528" y="5754961"/>
            <a:ext cx="4760119" cy="1108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605" indent="-183803" lvl="1">
              <a:lnSpc>
                <a:spcPts val="3937"/>
              </a:lnSpc>
              <a:buFont typeface="Arial"/>
              <a:buChar char="•"/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Data visualization and saved queries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6327725" y="3076129"/>
            <a:ext cx="5632549" cy="5632549"/>
          </a:xfrm>
          <a:custGeom>
            <a:avLst/>
            <a:gdLst/>
            <a:ahLst/>
            <a:cxnLst/>
            <a:rect r="r" b="b" t="t" l="l"/>
            <a:pathLst>
              <a:path h="5632549" w="5632549">
                <a:moveTo>
                  <a:pt x="0" y="0"/>
                </a:moveTo>
                <a:lnTo>
                  <a:pt x="5632549" y="0"/>
                </a:lnTo>
                <a:lnTo>
                  <a:pt x="5632549" y="5632549"/>
                </a:lnTo>
                <a:lnTo>
                  <a:pt x="0" y="56325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173890" y="3953470"/>
            <a:ext cx="469106" cy="719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5"/>
              </a:lnSpc>
            </a:pPr>
            <a:r>
              <a:rPr lang="en-US" sz="3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288900" y="8158534"/>
            <a:ext cx="3483769" cy="444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Long-Term Vision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288900" y="8686874"/>
            <a:ext cx="4760119" cy="1108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7"/>
              </a:lnSpc>
            </a:pPr>
            <a:r>
              <a:rPr lang="en-US" sz="2437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Conversational, context-aware, and secure data interaction platform.</a:t>
            </a:r>
          </a:p>
        </p:txBody>
      </p:sp>
      <p:sp>
        <p:nvSpPr>
          <p:cNvPr name="Freeform 19" id="19" descr="preencoded.png"/>
          <p:cNvSpPr/>
          <p:nvPr/>
        </p:nvSpPr>
        <p:spPr>
          <a:xfrm flipH="false" flipV="false" rot="0">
            <a:off x="6327725" y="3076129"/>
            <a:ext cx="5632549" cy="5632549"/>
          </a:xfrm>
          <a:custGeom>
            <a:avLst/>
            <a:gdLst/>
            <a:ahLst/>
            <a:cxnLst/>
            <a:rect r="r" b="b" t="t" l="l"/>
            <a:pathLst>
              <a:path h="5632549" w="5632549">
                <a:moveTo>
                  <a:pt x="0" y="0"/>
                </a:moveTo>
                <a:lnTo>
                  <a:pt x="5632549" y="0"/>
                </a:lnTo>
                <a:lnTo>
                  <a:pt x="5632549" y="5632549"/>
                </a:lnTo>
                <a:lnTo>
                  <a:pt x="0" y="56325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9586912" y="7317135"/>
            <a:ext cx="469106" cy="719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5"/>
              </a:lnSpc>
            </a:pPr>
            <a:r>
              <a:rPr lang="en-US" sz="3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DAGohYITjwg</dc:identifier>
  <dcterms:modified xsi:type="dcterms:W3CDTF">2011-08-01T06:04:30Z</dcterms:modified>
  <cp:revision>1</cp:revision>
  <dc:title>DataFlow-An-SQL-LLM-Agent-for-Intelligent-Database-Interaction.pptx</dc:title>
</cp:coreProperties>
</file>

<file path=docProps/thumbnail.jpeg>
</file>